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7" r:id="rId3"/>
    <p:sldId id="257" r:id="rId4"/>
    <p:sldId id="258" r:id="rId5"/>
    <p:sldId id="271" r:id="rId6"/>
    <p:sldId id="260" r:id="rId7"/>
    <p:sldId id="263" r:id="rId8"/>
    <p:sldId id="262" r:id="rId9"/>
    <p:sldId id="261" r:id="rId10"/>
    <p:sldId id="265" r:id="rId11"/>
    <p:sldId id="267" r:id="rId12"/>
    <p:sldId id="266" r:id="rId13"/>
    <p:sldId id="278" r:id="rId14"/>
    <p:sldId id="268" r:id="rId15"/>
    <p:sldId id="270" r:id="rId16"/>
    <p:sldId id="269" r:id="rId17"/>
    <p:sldId id="259" r:id="rId18"/>
    <p:sldId id="264" r:id="rId19"/>
    <p:sldId id="272" r:id="rId20"/>
    <p:sldId id="273" r:id="rId21"/>
    <p:sldId id="286" r:id="rId22"/>
    <p:sldId id="274" r:id="rId23"/>
    <p:sldId id="275" r:id="rId24"/>
    <p:sldId id="280" r:id="rId25"/>
    <p:sldId id="276" r:id="rId26"/>
    <p:sldId id="287" r:id="rId27"/>
    <p:sldId id="282" r:id="rId28"/>
    <p:sldId id="279" r:id="rId29"/>
    <p:sldId id="285" r:id="rId30"/>
    <p:sldId id="283" r:id="rId31"/>
    <p:sldId id="284"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680" autoAdjust="0"/>
  </p:normalViewPr>
  <p:slideViewPr>
    <p:cSldViewPr>
      <p:cViewPr>
        <p:scale>
          <a:sx n="107" d="100"/>
          <a:sy n="107" d="100"/>
        </p:scale>
        <p:origin x="-84" y="-13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DC7DD-9D5E-45AA-A7AC-1084A452DC38}" type="datetimeFigureOut">
              <a:rPr lang="en-US" smtClean="0"/>
              <a:t>10/24/2017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1035A-CD79-4C76-A608-ED305FD7F2A0}" type="slidenum">
              <a:rPr lang="en-US" smtClean="0"/>
              <a:t>‹#›</a:t>
            </a:fld>
            <a:endParaRPr lang="en-US"/>
          </a:p>
        </p:txBody>
      </p:sp>
    </p:spTree>
    <p:extLst>
      <p:ext uri="{BB962C8B-B14F-4D97-AF65-F5344CB8AC3E}">
        <p14:creationId xmlns:p14="http://schemas.microsoft.com/office/powerpoint/2010/main" val="199106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4</a:t>
            </a:fld>
            <a:endParaRPr lang="en-US"/>
          </a:p>
        </p:txBody>
      </p:sp>
    </p:spTree>
    <p:extLst>
      <p:ext uri="{BB962C8B-B14F-4D97-AF65-F5344CB8AC3E}">
        <p14:creationId xmlns:p14="http://schemas.microsoft.com/office/powerpoint/2010/main" val="357747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27</a:t>
            </a:fld>
            <a:endParaRPr lang="en-US"/>
          </a:p>
        </p:txBody>
      </p:sp>
    </p:spTree>
    <p:extLst>
      <p:ext uri="{BB962C8B-B14F-4D97-AF65-F5344CB8AC3E}">
        <p14:creationId xmlns:p14="http://schemas.microsoft.com/office/powerpoint/2010/main" val="213958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5</a:t>
            </a:fld>
            <a:endParaRPr lang="en-US"/>
          </a:p>
        </p:txBody>
      </p:sp>
    </p:spTree>
    <p:extLst>
      <p:ext uri="{BB962C8B-B14F-4D97-AF65-F5344CB8AC3E}">
        <p14:creationId xmlns:p14="http://schemas.microsoft.com/office/powerpoint/2010/main" val="68882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9</a:t>
            </a:fld>
            <a:endParaRPr lang="en-US"/>
          </a:p>
        </p:txBody>
      </p:sp>
    </p:spTree>
    <p:extLst>
      <p:ext uri="{BB962C8B-B14F-4D97-AF65-F5344CB8AC3E}">
        <p14:creationId xmlns:p14="http://schemas.microsoft.com/office/powerpoint/2010/main" val="167286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10</a:t>
            </a:fld>
            <a:endParaRPr lang="en-US"/>
          </a:p>
        </p:txBody>
      </p:sp>
    </p:spTree>
    <p:extLst>
      <p:ext uri="{BB962C8B-B14F-4D97-AF65-F5344CB8AC3E}">
        <p14:creationId xmlns:p14="http://schemas.microsoft.com/office/powerpoint/2010/main" val="168931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11</a:t>
            </a:fld>
            <a:endParaRPr lang="en-US"/>
          </a:p>
        </p:txBody>
      </p:sp>
    </p:spTree>
    <p:extLst>
      <p:ext uri="{BB962C8B-B14F-4D97-AF65-F5344CB8AC3E}">
        <p14:creationId xmlns:p14="http://schemas.microsoft.com/office/powerpoint/2010/main" val="59993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12</a:t>
            </a:fld>
            <a:endParaRPr lang="en-US"/>
          </a:p>
        </p:txBody>
      </p:sp>
    </p:spTree>
    <p:extLst>
      <p:ext uri="{BB962C8B-B14F-4D97-AF65-F5344CB8AC3E}">
        <p14:creationId xmlns:p14="http://schemas.microsoft.com/office/powerpoint/2010/main" val="388179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15</a:t>
            </a:fld>
            <a:endParaRPr lang="en-US"/>
          </a:p>
        </p:txBody>
      </p:sp>
    </p:spTree>
    <p:extLst>
      <p:ext uri="{BB962C8B-B14F-4D97-AF65-F5344CB8AC3E}">
        <p14:creationId xmlns:p14="http://schemas.microsoft.com/office/powerpoint/2010/main" val="78598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1035A-CD79-4C76-A608-ED305FD7F2A0}" type="slidenum">
              <a:rPr lang="en-US" smtClean="0"/>
              <a:t>18</a:t>
            </a:fld>
            <a:endParaRPr lang="en-US"/>
          </a:p>
        </p:txBody>
      </p:sp>
    </p:spTree>
    <p:extLst>
      <p:ext uri="{BB962C8B-B14F-4D97-AF65-F5344CB8AC3E}">
        <p14:creationId xmlns:p14="http://schemas.microsoft.com/office/powerpoint/2010/main" val="301326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1035A-CD79-4C76-A608-ED305FD7F2A0}" type="slidenum">
              <a:rPr lang="en-US" smtClean="0"/>
              <a:t>25</a:t>
            </a:fld>
            <a:endParaRPr lang="en-US"/>
          </a:p>
        </p:txBody>
      </p:sp>
    </p:spTree>
    <p:extLst>
      <p:ext uri="{BB962C8B-B14F-4D97-AF65-F5344CB8AC3E}">
        <p14:creationId xmlns:p14="http://schemas.microsoft.com/office/powerpoint/2010/main" val="285324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EE0C7-BB44-4D3B-9328-A1960D19624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EE0C7-BB44-4D3B-9328-A1960D19624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EE0C7-BB44-4D3B-9328-A1960D19624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EE0C7-BB44-4D3B-9328-A1960D19624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EE0C7-BB44-4D3B-9328-A1960D19624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EE0C7-BB44-4D3B-9328-A1960D19624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EE0C7-BB44-4D3B-9328-A1960D19624C}"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EE0C7-BB44-4D3B-9328-A1960D19624C}"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EE0C7-BB44-4D3B-9328-A1960D19624C}"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EE0C7-BB44-4D3B-9328-A1960D19624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EE0C7-BB44-4D3B-9328-A1960D19624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AD6A7-929A-4CF4-B354-72472831F4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EE0C7-BB44-4D3B-9328-A1960D19624C}" type="datetimeFigureOut">
              <a:rPr lang="en-US" smtClean="0"/>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AD6A7-929A-4CF4-B354-72472831F4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of petri dishes and pipette">
            <a:extLst>
              <a:ext uri="{FF2B5EF4-FFF2-40B4-BE49-F238E27FC236}">
                <a16:creationId xmlns:a16="http://schemas.microsoft.com/office/drawing/2014/main" xmlns="" id="{F83A9D06-DE15-4DC3-BF49-3D7CE9891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72" r="24785"/>
          <a:stretch/>
        </p:blipFill>
        <p:spPr bwMode="auto">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91490" y="2631125"/>
            <a:ext cx="3737610" cy="2397443"/>
          </a:xfrm>
        </p:spPr>
        <p:txBody>
          <a:bodyPr anchor="t">
            <a:normAutofit/>
          </a:bodyPr>
          <a:lstStyle/>
          <a:p>
            <a:pPr algn="l">
              <a:lnSpc>
                <a:spcPct val="90000"/>
              </a:lnSpc>
            </a:pPr>
            <a:r>
              <a:rPr lang="en-US" sz="3100" b="1">
                <a:effectLst>
                  <a:outerShdw blurRad="38100" dist="38100" dir="2700000" algn="tl">
                    <a:srgbClr val="000000">
                      <a:alpha val="43137"/>
                    </a:srgbClr>
                  </a:outerShdw>
                </a:effectLst>
              </a:rPr>
              <a:t>Culture of biosafety, biosecurity, and responsible conduct in the life sciences</a:t>
            </a:r>
          </a:p>
        </p:txBody>
      </p:sp>
      <p:sp>
        <p:nvSpPr>
          <p:cNvPr id="4" name="Subtitle 3"/>
          <p:cNvSpPr>
            <a:spLocks noGrp="1"/>
          </p:cNvSpPr>
          <p:nvPr>
            <p:ph type="subTitle" idx="1"/>
          </p:nvPr>
        </p:nvSpPr>
        <p:spPr>
          <a:xfrm>
            <a:off x="491490" y="487681"/>
            <a:ext cx="3737610" cy="1499975"/>
          </a:xfrm>
        </p:spPr>
        <p:txBody>
          <a:bodyPr anchor="b">
            <a:normAutofit/>
          </a:bodyPr>
          <a:lstStyle/>
          <a:p>
            <a:pPr algn="l"/>
            <a:r>
              <a:rPr lang="en-US" b="1">
                <a:effectLst>
                  <a:outerShdw blurRad="38100" dist="38100" dir="2700000" algn="tl">
                    <a:srgbClr val="000000">
                      <a:alpha val="43137"/>
                    </a:srgbClr>
                  </a:outerShdw>
                </a:effectLst>
              </a:rPr>
              <a:t>- Quiz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57600"/>
            <a:ext cx="9067800" cy="1470025"/>
          </a:xfrm>
        </p:spPr>
        <p:txBody>
          <a:bodyPr rtlCol="0">
            <a:normAutofit fontScale="90000"/>
          </a:bodyPr>
          <a:lstStyle/>
          <a:p>
            <a:pPr algn="l"/>
            <a:r>
              <a:rPr lang="en-US" sz="2000" b="1" dirty="0">
                <a:effectLst>
                  <a:outerShdw blurRad="38100" dist="38100" dir="2700000" algn="tl">
                    <a:srgbClr val="000000">
                      <a:alpha val="43137"/>
                    </a:srgbClr>
                  </a:outerShdw>
                </a:effectLst>
              </a:rPr>
              <a:t>What biosafety- and biosecurity-related </a:t>
            </a:r>
            <a:r>
              <a:rPr lang="en-US" sz="2000" b="1" dirty="0">
                <a:solidFill>
                  <a:srgbClr val="FF0000"/>
                </a:solidFill>
                <a:effectLst>
                  <a:outerShdw blurRad="38100" dist="38100" dir="2700000" algn="tl">
                    <a:srgbClr val="000000">
                      <a:alpha val="43137"/>
                    </a:srgbClr>
                  </a:outerShdw>
                </a:effectLst>
              </a:rPr>
              <a:t>norms, beliefs, attitudes, and values</a:t>
            </a:r>
            <a:r>
              <a:rPr lang="en-US" sz="2000" b="1" dirty="0">
                <a:effectLst>
                  <a:outerShdw blurRad="38100" dist="38100" dir="2700000" algn="tl">
                    <a:srgbClr val="000000">
                      <a:alpha val="43137"/>
                    </a:srgbClr>
                  </a:outerShdw>
                </a:effectLst>
              </a:rPr>
              <a:t> should one consider to strengthen the culture of biosafety, biosecurity, and responsible conduct?</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(A) Awareness of biological risks and threats and management/mitigation strategies;</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(B) Awareness of dual use information of concern, its potential for harm and ensuring that it is responsibly used;</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(C ) Acknowledgment that scientists have a social responsibility to ensure that advances in the life sciences positively affect people of all nations while reducing the risks posed by their misuse.</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a:t>
            </a:r>
            <a:r>
              <a:rPr lang="en-US" dirty="0"/>
              <a:t>____________________</a:t>
            </a:r>
          </a:p>
        </p:txBody>
      </p:sp>
      <p:sp>
        <p:nvSpPr>
          <p:cNvPr id="4" name="TextBox 3"/>
          <p:cNvSpPr txBox="1">
            <a:spLocks noChangeArrowheads="1"/>
          </p:cNvSpPr>
          <p:nvPr/>
        </p:nvSpPr>
        <p:spPr bwMode="auto">
          <a:xfrm>
            <a:off x="457200" y="607387"/>
            <a:ext cx="36576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A</a:t>
            </a:r>
          </a:p>
        </p:txBody>
      </p:sp>
      <p:sp>
        <p:nvSpPr>
          <p:cNvPr id="5" name="TextBox 4"/>
          <p:cNvSpPr txBox="1">
            <a:spLocks noChangeArrowheads="1"/>
          </p:cNvSpPr>
          <p:nvPr/>
        </p:nvSpPr>
        <p:spPr bwMode="auto">
          <a:xfrm>
            <a:off x="4953000" y="607387"/>
            <a:ext cx="35814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B</a:t>
            </a:r>
          </a:p>
        </p:txBody>
      </p:sp>
      <p:sp>
        <p:nvSpPr>
          <p:cNvPr id="6" name="TextBox 5"/>
          <p:cNvSpPr txBox="1">
            <a:spLocks noChangeArrowheads="1"/>
          </p:cNvSpPr>
          <p:nvPr/>
        </p:nvSpPr>
        <p:spPr bwMode="auto">
          <a:xfrm>
            <a:off x="457200" y="1440753"/>
            <a:ext cx="36576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A, B, and C</a:t>
            </a:r>
          </a:p>
        </p:txBody>
      </p:sp>
      <p:sp>
        <p:nvSpPr>
          <p:cNvPr id="7" name="TextBox 6"/>
          <p:cNvSpPr txBox="1">
            <a:spLocks noChangeArrowheads="1"/>
          </p:cNvSpPr>
          <p:nvPr/>
        </p:nvSpPr>
        <p:spPr bwMode="auto">
          <a:xfrm>
            <a:off x="4983018" y="1426897"/>
            <a:ext cx="3551382"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C</a:t>
            </a:r>
          </a:p>
        </p:txBody>
      </p:sp>
      <p:sp>
        <p:nvSpPr>
          <p:cNvPr id="2055" name="TextBox 7"/>
          <p:cNvSpPr txBox="1">
            <a:spLocks noChangeArrowheads="1"/>
          </p:cNvSpPr>
          <p:nvPr/>
        </p:nvSpPr>
        <p:spPr bwMode="auto">
          <a:xfrm>
            <a:off x="1219200" y="64008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9 C -0.0257 -0.04051 -0.03282 -0.03218 -0.06129 -0.01204 C -0.07604 -0.00162 -0.09028 0.00718 -0.10243 0.02245 C -0.10608 0.04259 -0.09219 0.06782 -0.07657 0.07245 C -0.05938 0.07755 -0.06893 0.07569 -0.04792 0.07731 C -0.0158 0.07361 0.01632 0.06574 0.04496 0.04514 C 0.05382 0.03889 0.06823 0.02685 0.07448 0.01643 C 0.07691 0.0125 0.07777 0.00509 0.08159 0.00463 C 0.15086 -0.00394 0.21718 -0.03426 0.28593 -0.04537 C 0.30573 -0.04861 0.32586 -0.04699 0.34583 -0.04769 C 0.36284 -0.03657 0.3809 -0.03194 0.39757 -0.01921 C 0.42187 -0.00069 0.44375 0.02407 0.46198 0.05231 C 0.47187 0.09259 0.43038 0.1162 0.4092 0.12847 C 0.35885 0.15787 0.3 0.17569 0.24496 0.17847 C 0.22378 0.18194 0.20295 0.18426 0.18159 0.18565 C 0.16076 0.18518 0.1184 0.20625 0.11909 0.17847 C 0.11927 0.16921 0.12396 0.15972 0.1217 0.15093 C 0.12066 0.14699 0.1158 0.15324 0.11284 0.15463 C 0.10625 0.15764 0.09965 0.16018 0.09323 0.16412 C 0.08489 0.16921 0.03021 0.20579 0.0217 0.21412 C -0.01632 0.25139 -0.02743 0.26412 -0.05052 0.30579 C -0.05417 0.31227 -0.05747 0.31898 -0.06042 0.32593 C -0.06337 0.33287 -0.06841 0.34745 -0.06841 0.34745 C -0.06893 0.35185 -0.07101 0.35625 -0.07032 0.36065 C -0.06545 0.39282 -0.04219 0.39236 -0.02205 0.39745 C 0.00243 0.39583 0.02691 0.39606 0.05121 0.39259 C 0.09843 0.38565 0.17222 0.34444 0.19948 0.28912 C 0.2092 0.26944 0.21146 0.25602 0.21718 0.23426 C 0.22222 0.18426 0.22586 0.11597 0.19218 0.08079 C 0.18142 0.06968 0.1684 0.06991 0.15573 0.06759 C 0.07396 0.07847 0.03975 0.13912 -0.01667 0.21528 C -0.02813 0.23079 -0.03889 0.24722 -0.04792 0.26528 C -0.0592 0.28796 -0.06754 0.31296 -0.07743 0.33681 C -0.07934 0.34167 -0.08195 0.34606 -0.08368 0.35093 C -0.08559 0.35625 -0.08802 0.36759 -0.08802 0.36759 C -0.08716 0.37708 -0.0875 0.38704 -0.08542 0.3963 C -0.07986 0.42014 -0.05261 0.4331 -0.03802 0.44143 C -0.02049 0.43866 -0.00261 0.43819 0.01458 0.4331 C 0.08003 0.41389 0.15208 0.3294 0.18159 0.25093 C 0.18281 0.24259 0.18611 0.23426 0.18507 0.22593 C 0.17569 0.15069 0.18906 0.06528 0.13246 0.04398 C 0.12482 0.0412 0.11701 0.04074 0.1092 0.03912 C 0.10486 0.03958 0.06267 0.03796 0.05295 0.05231 C 0.146 0.07083 -0.01372 0.03981 0.30034 0.06296 C 0.32343 0.06458 0.35503 0.09491 0.37534 0.11296 C 0.39635 0.1588 0.33541 0.19861 0.31198 0.21412 C 0.23455 0.26505 0.14583 0.2919 0.06007 0.30231 C 0.03871 0.29768 0.02552 0.30162 0.01284 0.28079 C 0.01007 0.24329 0.0276 0.21343 0.04496 0.18681 C 0.13194 0.05278 0.21771 0.04074 0.3467 -0.0037 C 0.39705 0.01412 0.4283 0.0662 0.43958 0.13194 C 0.42534 0.24954 0.3151 0.25833 0.24496 0.26759 C 0.23159 0.26944 0.21805 0.27083 0.20468 0.27245 C 0.17673 0.26713 0.16371 0.27199 0.14757 0.24514 C 0.13923 0.21042 0.14687 0.18241 0.16093 0.15231 C 0.19236 0.08542 0.2467 0.03634 0.30468 0.02014 C 0.32135 0.01551 0.33871 0.0169 0.35573 0.01528 C 0.37239 0.01875 0.38975 0.01852 0.40573 0.02593 C 0.44409 0.04375 0.48194 0.08588 0.4967 0.13681 C 0.49878 0.175 0.48958 0.2169 0.47448 0.24977 C 0.46927 0.26111 0.46093 0.26921 0.45468 0.27963 C 0.44861 0.28981 0.44878 0.29444 0.43958 0.30093 C 0.41406 0.31875 0.38003 0.3213 0.35208 0.32245 C 0.3 0.32477 0.24791 0.32569 0.19583 0.32731 C 0.14948 0.40417 0.14218 0.48773 0.12534 0.58426 C 0.12621 0.59699 0.12569 0.60995 0.12795 0.62245 C 0.13628 0.66921 0.17621 0.67222 0.20468 0.67847 C 0.26892 0.675 0.32656 0.67755 0.38246 0.63426 C 0.39027 0.61944 0.39392 0.61065 0.39583 0.59259 C 0.38611 0.52407 0.37274 0.43333 0.31718 0.40579 C 0.29184 0.39329 0.29809 0.39653 0.27083 0.39514 C 0.22899 0.39977 0.22812 0.39699 0.1967 0.42361 C 0.1875 0.41296 0.17882 0.40139 0.16909 0.39143 C 0.16128 0.38356 0.1533 0.37616 0.14583 0.36759 C 0.14392 0.36551 0.10434 0.30926 0.08871 0.30093 C 0.08107 0.28866 0.08767 0.30046 0.07882 0.27593 C 0.06857 0.24768 0.0559 0.22083 0.04757 0.19143 C 0.0375 0.15579 0.02968 0.12315 0.02083 0.08796 C 0.02048 0.05393 0.02118 0.01968 0.01996 -0.01435 C 0.01996 -0.01667 0.01805 -0.01829 0.01718 -0.02037 C 0.01232 -0.03333 0.00642 -0.03843 -0.00052 -0.04769 Z " pathEditMode="relative" ptsTypes="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04907 C -0.02448 -0.05532 -0.06997 -0.02361 -0.08299 -0.00741 C -0.0875 -0.00185 -0.09219 0.00347 -0.09635 0.00926 C -0.10139 0.0162 -0.10764 0.03148 -0.11615 0.03426 C -0.11875 0.04352 -0.11788 0.06875 -0.1099 0.07593 C -0.10833 0.07731 -0.10399 0.07801 -0.1026 0.07847 C -0.07778 0.07037 -0.05694 0.05579 -0.03385 0.04143 C 0.00503 0.01736 0.04566 -0.00648 0.08819 -0.01435 C 0.09948 -0.01343 0.10139 -0.0162 0.10538 -0.00486 C 0.08958 0.02106 0.05313 0.01782 0.03108 0.02014 C -0.02222 0.01852 -0.07378 0.01597 -0.12674 0.01181 C -0.14115 0.01366 -0.1566 0.01667 -0.16875 0.02847 C -0.18767 0.01944 -0.20972 0.02708 -0.22865 0.02847 C -0.26493 0.03843 -0.30243 0.04768 -0.33385 0.07593 C -0.33976 0.08125 -0.36076 0.11366 -0.3724 0.12014 C -0.37795 0.15671 -0.34722 0.16968 -0.32674 0.17361 C -0.31007 0.17199 -0.29323 0.17245 -0.27674 0.16898 C -0.23993 0.16134 -0.19792 0.13403 -0.17049 0.10093 C -0.16441 0.0838 -0.16076 0.06944 -0.15799 0.05093 C -0.15677 0.0338 -0.15677 0.025 -0.14288 0.02245 C -0.13785 0.02361 -0.13247 0.02338 -0.1276 0.02593 C -0.11979 0.03032 -0.11649 0.04653 -0.11424 0.05579 C -0.11545 0.06759 -0.11562 0.07986 -0.11788 0.09143 C -0.12847 0.14792 -0.17778 0.15393 -0.21337 0.15926 C -0.26354 0.15694 -0.3092 0.1588 -0.35712 0.1463 C -0.36215 0.14282 -0.36441 0.14213 -0.36701 0.13565 C -0.34358 0.04931 -0.26319 -0.0081 -0.2 -0.02407 C -0.18073 -0.02894 -0.16076 -0.0287 -0.14115 -0.03102 C -0.12413 -0.02986 -0.10694 -0.03079 -0.0901 -0.02755 C -0.05608 -0.02083 0.00469 0.00625 0.02674 0.04745 C 0.03177 0.06759 0.01215 0.07199 0.0026 0.07593 C 0.00938 0.07917 0.01024 0.08056 0.01163 0.09028 C 0.00417 0.11597 -0.00486 0.125 -0.02326 0.14259 C -0.0724 0.18958 -0.13038 0.20972 -0.1849 0.24259 C -0.20382 0.25393 -0.24757 0.27569 -0.26962 0.29861 C -0.27604 0.30532 -0.28333 0.31181 -0.2875 0.3213 C -0.28958 0.32616 -0.29288 0.33681 -0.29288 0.33681 C -0.2901 0.35162 -0.26771 0.34815 -0.26076 0.34861 C -0.21024 0.34143 -0.16458 0.3169 -0.11962 0.28565 C -0.09705 0.26991 -0.08021 0.25903 -0.0651 0.23079 C -0.04201 0.18773 -0.03073 0.1044 -0.0224 0.06528 C -0.01997 0.0294 -0.02326 -0.0044 -0.04635 -0.02407 C -0.05712 -0.02315 -0.06823 -0.025 -0.07865 -0.02153 C -0.11441 -0.00972 -0.1474 0.03704 -0.16962 0.07245 C -0.19826 0.11829 -0.2276 0.16782 -0.25174 0.21898 C -0.26406 0.24491 -0.27292 0.28495 -0.28576 0.3081 C -0.28142 0.32731 -0.26701 0.32176 -0.25365 0.32245 C -0.23247 0.31968 -0.18646 0.31551 -0.16076 0.30694 C -0.13299 0.29745 -0.14306 0.2963 -0.11701 0.28079 C -0.09375 0.2669 -0.07431 0.25764 -0.05365 0.23681 C -0.04878 0.22685 -0.04549 0.21528 -0.03924 0.20694 C -0.03785 0.20509 -0.03785 0.21204 -0.03663 0.21412 C -0.03403 0.21852 -0.0309 0.22245 -0.0276 0.22593 C -0.00434 0.24954 0.01302 0.26227 0.04097 0.27847 C 0.06632 0.29306 0.09236 0.30532 0.11788 0.31898 C 0.13802 0.32986 0.16181 0.34074 0.17413 0.36643 C 0.18021 0.40833 0.1151 0.41968 0.0974 0.42477 C 0.04931 0.43866 0.00087 0.44259 -0.0474 0.45347 C -0.09601 0.46435 -0.14497 0.47616 -0.19288 0.49143 C -0.20799 0.48125 -0.18247 0.41968 -0.17951 0.40926 C -0.17917 0.4081 -0.18056 0.41111 -0.18125 0.41181 C -0.18385 0.41481 -0.18628 0.41782 -0.18924 0.42014 C -0.19479 0.42454 -0.20087 0.42731 -0.20625 0.43194 C -0.22865 0.45139 -0.25104 0.47106 -0.2724 0.49259 C -0.30191 0.52245 -0.32222 0.54306 -0.34201 0.58426 C -0.34878 0.59838 -0.35365 0.60417 -0.35712 0.61898 C -0.35868 0.6331 -0.35955 0.63681 -0.35538 0.65579 C -0.35087 0.67662 -0.31753 0.68009 -0.30625 0.68194 C -0.25243 0.67361 -0.20312 0.65718 -0.1526 0.63194 C -0.13524 0.62315 -0.11771 0.61458 -0.1 0.60694 C -0.08681 0.60139 -0.07431 0.59815 -0.0625 0.58796 C -0.06163 0.58588 -0.0599 0.58426 -0.0599 0.58194 C -0.0599 0.57778 -0.06545 0.57083 -0.0625 0.57014 C -0.03368 0.56296 -0.00434 0.56389 0.02483 0.56065 C 0.0526 0.55301 0.08038 0.5456 0.10799 0.53796 C 0.11701 0.53542 0.12604 0.53287 0.1349 0.52963 C 0.14236 0.52685 0.15712 0.52014 0.15712 0.52014 C 0.16701 0.51111 0.15521 0.46898 0.15451 0.46643 C 0.14809 0.44074 0.12153 0.36088 0.11076 0.34028 C 0.10191 0.32361 0.09653 0.30509 0.08299 0.2963 C 0.07535 0.24444 0.06788 0.1794 0.05608 0.12593 C 0.05278 0.11065 0.04983 0.08773 0.03663 0.08194 C 0.00139 0.10625 -0.04687 0.08472 -0.0875 0.09398 C -0.09653 0.09861 -0.10087 0.09954 -0.10799 0.10694 C -0.11476 0.11389 -0.12101 0.11921 -0.10712 0.11528 C -0.09288 0.10648 -0.07847 0.09768 -0.06424 0.08912 C -0.03837 0.07384 -0.01146 0.06389 0.0099 0.03796 C 0.01076 -0.04583 0.02726 -0.02824 0.0026 -0.04074 C 0.00017 -0.0456 0.00087 -0.04282 0 -0.04907 Z " pathEditMode="relative" ptsTypes="fffffffffffffffffffffffffffffffffffffffffffffffffffffffffffffffffffffffffffffffffffffffff">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51 0.14365 C 0.00608 0.16424 0.00469 0.19014 0.0026 0.21374 C 0.00382 0.25098 -0.00052 0.24219 0.03125 0.23641 C 0.06493 0.21767 0.05191 0.22669 0.07135 0.21258 C 0.0941 0.17233 0.0901 0.12005 0.09896 0.07333 C 0.10069 0.06454 0.10139 0.05644 0.10434 0.04834 C 0.12795 0.05297 0.13455 0.05621 0.14722 0.08304 C 0.15226 0.11103 0.14774 0.12954 0.13021 0.14712 C 0.08038 0.19755 0.05069 0.21466 -0.01163 0.22692 C -0.02951 0.22276 -0.04167 0.22808 -0.04826 0.20657 C -0.05312 0.13948 -0.00972 0.08813 0.02674 0.05066 C 0.04462 0.03261 0.06319 0.01503 0.08559 0.00786 C 0.09375 0.00532 0.10226 0.00717 0.11059 0.00671 C 0.13594 0.00994 0.13924 0.0155 0.15625 0.04002 C 0.15747 0.04418 0.1599 0.04788 0.15972 0.05204 C 0.15764 0.08998 0.1309 0.08998 0.10885 0.09137 C 0.08021 0.08697 0.06059 0.08073 0.03385 0.07194 C 0.02708 0.07333 0.01979 0.07263 0.01337 0.07587 C -0.0158 0.08998 -0.03368 0.13116 -0.05104 0.16146 C -0.07917 0.21096 -0.10521 0.2526 -0.125 0.30789 C -0.12378 0.31228 -0.12413 0.31829 -0.12153 0.322 C -0.11788 0.32732 -0.09514 0.32685 -0.09479 0.32685 C -0.05069 0.32061 -0.01181 0.31274 0.03021 0.29447 C 0.05347 0.28429 0.07726 0.27434 0.09549 0.25167 C 0.1191 0.2223 0.125 0.17788 0.13125 0.13763 C 0.13681 0.10247 0.13819 0.09391 0.16684 0.09137 C 0.19132 0.09715 0.18594 0.09253 0.2026 0.10548 C 0.20955 0.1108 0.22309 0.12213 0.22309 0.12237 C 0.23212 0.14342 0.23038 0.13416 0.23212 0.14851 C 0.22969 0.15614 0.22934 0.16585 0.225 0.17187 C 0.21545 0.18482 0.17726 0.19269 0.17049 0.19477 C 0.17309 0.16909 0.19757 0.15059 0.21146 0.13879 C 0.26701 0.09206 0.32778 0.07101 0.39271 0.06754 C 0.41667 0.07286 0.4375 0.07518 0.45799 0.09253 C 0.46684 0.1108 0.45972 0.12237 0.44722 0.13416 C 0.42049 0.15984 0.39358 0.16308 0.36146 0.16724 C 0.31233 0.16192 0.28663 0.17117 0.25434 0.12815 C 0.24427 0.08281 0.29132 0.05968 0.31684 0.04834 C 0.32847 0.04325 0.34045 0.04002 0.3526 0.0377 C 0.36267 0.03585 0.37292 0.03678 0.38299 0.03655 C 0.42049 0.0458 0.44132 0.04996 0.45972 0.096 C 0.46024 0.10085 0.46198 0.10548 0.46146 0.11034 C 0.45799 0.13856 0.44549 0.13948 0.4276 0.14457 C 0.38663 0.13925 0.35764 0.1374 0.32135 0.11381 C 0.29427 0.096 0.27517 0.05968 0.24635 0.04834 C 0.23889 0.05043 0.23056 0.04927 0.22396 0.05413 C 0.18611 0.08258 0.15764 0.15221 0.13472 0.19477 C 0.12101 0.21998 0.10347 0.24173 0.09271 0.26972 C 0.08872 0.30719 0.1217 0.30557 0.14097 0.3065 C 0.16389 0.30418 0.18698 0.30349 0.20972 0.29933 C 0.24931 0.29216 0.28819 0.26787 0.325 0.2482 C 0.3474 0.23641 0.35816 0.23016 0.37674 0.21119 C 0.38594 0.20217 0.40347 0.18158 0.40347 0.18182 C 0.4276 0.09715 0.41806 -0.05945 0.34097 -0.09577 C 0.33194 -0.09993 0.32205 -0.0997 0.3125 -0.10155 C 0.28958 -0.09484 0.2658 -0.09184 0.24375 -0.08143 C 0.22378 -0.07194 0.18594 -0.02753 0.17309 -0.00995 C 0.12188 0.0613 0.06076 0.14874 0.03924 0.24566 C 0.03889 0.2489 0.03802 0.25191 0.03837 0.25514 C 0.03924 0.26555 0.03906 0.27619 0.04271 0.28522 C 0.04601 0.29285 0.06771 0.30002 0.07135 0.30187 C 0.08698 0.29771 0.14306 0.28707 0.16146 0.27342 C 0.18698 0.25422 0.25938 0.18737 0.23385 0.20657 C 0.15417 0.26717 0.08767 0.36525 0.05434 0.47906 C 0.05087 0.52325 0.07535 0.49803 0.1026 0.49017 C 0.11771 0.47698 0.1349 0.46727 0.14809 0.45084 C 0.15191 0.44575 0.13733 0.4513 0.13212 0.45292 C 0.12587 0.45524 0.11997 0.45871 0.11424 0.46241 C 0.08229 0.4823 0.05903 0.50705 0.03646 0.54244 C 0.03542 0.54615 0.03038 0.56442 0.03021 0.56858 C 0.02917 0.61739 0.06042 0.61762 0.08924 0.62341 C 0.13177 0.62109 0.19271 0.6278 0.2375 0.60513 C 0.24184 0.59935 0.24253 0.59426 0.24462 0.58616 C 0.24427 0.55817 0.24375 0.52995 0.24375 0.50173 C 0.24375 0.49988 0.24323 0.49664 0.24462 0.49595 C 0.24705 0.49433 0.25 0.49664 0.2526 0.49711 C 0.2691 0.50705 0.27986 0.52024 0.2875 0.54244 C 0.28663 0.54938 0.28715 0.55702 0.28472 0.5635 C 0.27865 0.57992 0.26701 0.57205 0.25712 0.56951 C 0.2467 0.56743 0.23681 0.56234 0.22674 0.5591 C 0.22344 0.55609 0.22066 0.55563 0.21771 0.55193 C 0.21476 0.5399 0.21997 0.53065 0.225 0.52209 C 0.24028 0.49595 0.26424 0.46171 0.2901 0.45686 C 0.29618 0.4594 0.29948 0.45824 0.30087 0.4675 C 0.30208 0.47513 0.3026 0.49109 0.3026 0.49132 C 0.30104 0.5207 0.30226 0.54383 0.27674 0.54938 C 0.2684 0.54915 0.26007 0.54915 0.25174 0.54846 C 0.24722 0.548 0.23802 0.53365 0.23125 0.53018 C 0.22778 0.53342 0.22274 0.54036 0.21875 0.54244 C 0.21806 0.54291 0.21771 0.54406 0.21684 0.54476 C 0.21476 0.54568 0.21233 0.5443 0.21059 0.54591 C 0.2092 0.54684 0.21007 0.55008 0.20885 0.55193 " pathEditMode="relative" rAng="0" ptsTypes="fffffffffffffffffffffffffffffffffffffffffffffffffffffffffffffffffffffffffffffffffffffffffffA">
                                      <p:cBhvr>
                                        <p:cTn id="10" dur="2000" fill="hold"/>
                                        <p:tgtEl>
                                          <p:spTgt spid="6"/>
                                        </p:tgtEl>
                                        <p:attrNameLst>
                                          <p:attrName>ppt_x</p:attrName>
                                          <p:attrName>ppt_y</p:attrName>
                                        </p:attrNameLst>
                                      </p:cBhvr>
                                      <p:rCtr x="15573" y="11936"/>
                                    </p:animMotion>
                                  </p:childTnLst>
                                </p:cTn>
                              </p:par>
                              <p:par>
                                <p:cTn id="11"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975" y="3276600"/>
            <a:ext cx="7258050" cy="1470025"/>
          </a:xfrm>
        </p:spPr>
        <p:txBody>
          <a:bodyPr rtlCol="0">
            <a:normAutofit fontScale="90000"/>
          </a:bodyPr>
          <a:lstStyle/>
          <a:p>
            <a:pPr algn="just">
              <a:defRPr/>
            </a:pPr>
            <a:r>
              <a:rPr lang="en-US" sz="2700" b="1" dirty="0">
                <a:effectLst>
                  <a:outerShdw blurRad="38100" dist="38100" dir="2700000" algn="tl">
                    <a:srgbClr val="000000">
                      <a:alpha val="43137"/>
                    </a:srgbClr>
                  </a:outerShdw>
                </a:effectLst>
              </a:rPr>
              <a:t>An effective culture of biosafety, biosecurity, and responsible conduct requires a set of </a:t>
            </a:r>
            <a:r>
              <a:rPr lang="en-US" sz="2700" b="1" dirty="0">
                <a:solidFill>
                  <a:srgbClr val="FF0000"/>
                </a:solidFill>
                <a:effectLst>
                  <a:outerShdw blurRad="38100" dist="38100" dir="2700000" algn="tl">
                    <a:srgbClr val="000000">
                      <a:alpha val="43137"/>
                    </a:srgbClr>
                  </a:outerShdw>
                </a:effectLst>
              </a:rPr>
              <a:t>principles that leaders should promote and apply consistently </a:t>
            </a:r>
            <a:r>
              <a:rPr lang="en-US" sz="2700" b="1" dirty="0">
                <a:effectLst>
                  <a:outerShdw blurRad="38100" dist="38100" dir="2700000" algn="tl">
                    <a:srgbClr val="000000">
                      <a:alpha val="43137"/>
                    </a:srgbClr>
                  </a:outerShdw>
                </a:effectLst>
              </a:rPr>
              <a:t>to guide policies, decision-making, management systems, and the behavior of researchers, technicians, and all other staff in a laboratory. Such principles include: motivation; leadership; commitment and responsibility; professionalism and competence; and learning and improvement through applying lessons learned.</a:t>
            </a:r>
            <a:br>
              <a:rPr lang="en-US" sz="2700" b="1" dirty="0">
                <a:effectLst>
                  <a:outerShdw blurRad="38100" dist="38100" dir="2700000" algn="tl">
                    <a:srgbClr val="000000">
                      <a:alpha val="43137"/>
                    </a:srgbClr>
                  </a:outerShdw>
                </a:effectLst>
              </a:rPr>
            </a:br>
            <a:r>
              <a:rPr lang="en-US" dirty="0"/>
              <a:t/>
            </a:r>
            <a:br>
              <a:rPr lang="en-US" dirty="0"/>
            </a:br>
            <a:r>
              <a:rPr lang="en-US" dirty="0"/>
              <a:t>           ___________________</a:t>
            </a:r>
          </a:p>
        </p:txBody>
      </p:sp>
      <p:sp>
        <p:nvSpPr>
          <p:cNvPr id="4" name="TextBox 3"/>
          <p:cNvSpPr txBox="1">
            <a:spLocks noChangeArrowheads="1"/>
          </p:cNvSpPr>
          <p:nvPr/>
        </p:nvSpPr>
        <p:spPr bwMode="auto">
          <a:xfrm>
            <a:off x="1276927" y="5334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5" name="TextBox 4"/>
          <p:cNvSpPr txBox="1">
            <a:spLocks noChangeArrowheads="1"/>
          </p:cNvSpPr>
          <p:nvPr/>
        </p:nvSpPr>
        <p:spPr bwMode="auto">
          <a:xfrm>
            <a:off x="5010727" y="5334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447800" y="64008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424 0.0805 C -0.02292 0.09623 -0.04289 0.07472 -0.05261 0.08883 C -0.05174 0.09623 -0.05191 0.1041 -0.05 0.11127 C -0.04202 0.14226 0.00121 0.14828 0.02048 0.15175 C 0.03836 0.15059 0.05625 0.15036 0.07413 0.14828 C 0.08975 0.14643 0.10347 0.13047 0.11163 0.11381 C 0.11389 0.10942 0.11319 0.10525 0.11614 0.10178 C 0.12378 0.1034 0.12916 0.10919 0.13489 0.11612 C 0.10729 0.16216 0.04618 0.16193 0.00625 0.16378 C -0.02066 0.16123 -0.06025 0.16863 -0.07761 0.13278 C -0.08542 0.07079 -0.01789 0.03678 0.01614 0.02684 C 0.02986 0.0229 0.04409 0.02198 0.05798 0.01966 C 0.07205 0.02175 0.08628 0.02105 0.1 0.02568 C 0.13229 0.03655 0.17343 0.06801 0.19288 0.10548 C 0.19392 0.11034 0.19583 0.11821 0.19548 0.1233 C 0.19461 0.13486 0.19409 0.14689 0.19114 0.15776 C 0.18958 0.16378 0.17413 0.17904 0.17135 0.18159 C 0.14566 0.20426 0.10694 0.20287 0.0776 0.20403 C 0.07083 0.20218 0.06406 0.19871 0.05711 0.19824 C 0.02639 0.19616 0.01232 0.23988 0.00625 0.27204 C 0.00885 0.31575 0.00521 0.33912 0.02239 0.37544 C 0.05955 0.45455 0.14635 0.45941 0.20798 0.4638 C 0.24375 0.45964 0.25521 0.46565 0.27951 0.4446 C 0.29583 0.37844 0.25694 0.31622 0.23211 0.26486 C 0.22864 0.25792 0.22309 0.23988 0.21701 0.23387 C 0.20139 0.2186 0.17899 0.21652 0.16076 0.21374 C 0.1408 0.21698 0.12048 0.21721 0.10086 0.22323 C 0.06371 0.23456 0.03385 0.27782 0.02135 0.32339 C 0.01909 0.34513 0.01632 0.35647 0.02135 0.37914 C 0.04461 0.48346 0.14896 0.50428 0.21701 0.50775 C 0.26788 0.50266 0.32448 0.50266 0.37135 0.47074 C 0.37934 0.45848 0.38125 0.45154 0.38211 0.43512 C 0.37656 0.38238 0.35902 0.353 0.33663 0.30673 C 0.33368 0.30072 0.33177 0.29378 0.32951 0.2873 C 0.32882 0.28545 0.32604 0.28106 0.3276 0.28152 C 0.33958 0.28522 0.34757 0.30072 0.35625 0.31252 C 0.36406 0.32316 0.37152 0.33426 0.37864 0.34583 C 0.39236 0.36826 0.40104 0.39093 0.41336 0.41383 C 0.40555 0.42933 0.37986 0.42702 0.36875 0.42795 C 0.31892 0.43234 0.28194 0.43095 0.2276 0.43165 C 0.16753 0.43489 0.10677 0.43905 0.04739 0.42448 C 0.0309 0.41522 0.02291 0.4062 0.01614 0.38376 C 0.01788 0.37127 0.01771 0.35786 0.02135 0.34583 C 0.04097 0.28059 0.10625 0.21259 0.15711 0.20056 C 0.17239 0.19686 0.18819 0.19894 0.20364 0.19824 C 0.22118 0.20449 0.23958 0.20727 0.25625 0.21721 C 0.29982 0.24312 0.34722 0.29864 0.37048 0.35554 C 0.35347 0.43835 0.29305 0.45177 0.2375 0.46496 C 0.19739 0.46102 0.15694 0.45941 0.11701 0.45293 C 0.08715 0.44807 0.05781 0.42147 0.04548 0.38515 C 0.04149 0.37335 0.04323 0.34976 0.03489 0.34236 C 0.00173 0.37428 -0.01441 0.43003 -0.02761 0.47907 C -0.02865 0.49942 -0.03212 0.5325 -0.02587 0.55286 C -0.00608 0.61647 0.04896 0.61693 0.09201 0.61948 C 0.14548 0.61485 0.19687 0.60999 0.24913 0.5945 C 0.26632 0.58941 0.28333 0.58316 0.3 0.57553 C 0.31215 0.56998 0.33576 0.55656 0.33576 0.55679 C 0.34722 0.54384 0.35121 0.5332 0.35711 0.51492 C 0.36007 0.46958 0.35416 0.44321 0.33576 0.40273 C 0.30312 0.33148 0.27482 0.23155 0.21076 0.19824 C 0.19548 0.20056 0.17986 0.20033 0.1651 0.20541 C 0.12586 0.21906 0.08489 0.26371 0.05711 0.30072 C 0.00277 0.37266 -0.06094 0.44483 -0.0724 0.5517 C -0.07084 0.56165 -0.07118 0.57252 -0.06789 0.58154 C -0.05608 0.6137 -0.01927 0.61069 0.00173 0.61231 C 0.07847 0.60329 0.12916 0.57368 0.2 0.53273 C 0.21007 0.52695 0.22135 0.52417 0.23038 0.51608 C 0.25347 0.49549 0.27482 0.48416 0.30173 0.4756 C 0.321 0.4793 0.34097 0.47722 0.3526 0.50058 C 0.35017 0.5177 0.31267 0.53736 0.30625 0.54222 C 0.29566 0.55008 0.25 0.56211 0.24114 0.56489 C 0.21267 0.57391 0.18385 0.58039 0.15538 0.58987 C 0.14288 0.59403 0.13107 0.60097 0.11875 0.60537 C 0.10868 0.60884 0.09843 0.61092 0.08836 0.6137 C 0.03663 0.60907 -0.01598 0.6093 -0.03924 0.53736 C -0.0467 0.47722 -0.01684 0.40782 0.02673 0.38608 C 0.04062 0.37937 0.05086 0.38099 0.06614 0.38029 C 0.09201 0.38631 0.11875 0.38793 0.14375 0.39834 C 0.17864 0.41291 0.19635 0.45339 0.20364 0.49711 C 0.20156 0.50613 0.20086 0.51608 0.19739 0.52441 C 0.19201 0.53736 0.17309 0.55008 0.1651 0.55402 C 0.13316 0.56998 0.0967 0.56766 0.06336 0.56951 C 0.07882 0.59797 0.09687 0.61115 0.12239 0.6137 C 0.13472 0.60976 0.14618 0.60653 0.15798 0.60051 C 0.19375 0.61578 0.23854 0.61092 0.275 0.6137 C 0.34027 0.61879 0.40486 0.62642 0.46961 0.63891 C 0.50312 0.63405 0.49861 0.64169 0.49201 0.59704 C 0.49027 0.58571 0.49149 0.58894 0.48836 0.5827 C 0.48593 0.58848 0.48472 0.59496 0.48211 0.60051 C 0.47274 0.62064 0.45746 0.62758 0.44114 0.6329 C 0.2875 0.62457 0.35295 0.62711 0.24461 0.62318 C 0.22569 0.6211 0.21128 0.61346 0.20086 0.59103 C 0.19948 0.58339 0.20364 0.56281 0.19635 0.57553 C 0.19288 0.58964 0.1901 0.61948 0.1901 0.61971 C 0.19097 0.62989 0.19132 0.64053 0.19288 0.65071 C 0.19652 0.67615 0.21527 0.68679 0.23038 0.6972 C 0.21736 0.70275 0.20711 0.69026 0.2026 0.71016 C 0.20538 0.71548 0.20347 0.71363 0.20885 0.71363 " pathEditMode="relative" rAng="0" ptsTypes="fffffffffffffffffffffffffffffffffffffffffffffffffffffffffffffffffffffffffffffffffffffffffffffffffA">
                                      <p:cBhvr>
                                        <p:cTn id="6" dur="2000" fill="hold"/>
                                        <p:tgtEl>
                                          <p:spTgt spid="4"/>
                                        </p:tgtEl>
                                        <p:attrNameLst>
                                          <p:attrName>ppt_x</p:attrName>
                                          <p:attrName>ppt_y</p:attrName>
                                        </p:attrNameLst>
                                      </p:cBhvr>
                                      <p:rCtr x="22309" y="28707"/>
                                    </p:animMotion>
                                  </p:childTnLst>
                                </p:cTn>
                              </p:par>
                              <p:par>
                                <p:cTn id="7" presetID="0" presetClass="path" presetSubtype="0" accel="50000" decel="50000" fill="hold" grpId="0" nodeType="withEffect">
                                  <p:stCondLst>
                                    <p:cond delay="0"/>
                                  </p:stCondLst>
                                  <p:childTnLst>
                                    <p:animMotion origin="layout" path="M 4.16667E-6 4.47375E-6 C -0.00209 0.02243 -0.01563 0.0421 -0.02865 0.05598 C -0.04132 0.06962 -0.04254 0.07402 -0.05799 0.08466 C -0.08768 0.10432 -0.12084 0.11219 -0.15261 0.1226 C -0.16198 0.13046 -0.15973 0.11566 -0.15799 0.10687 C -0.15504 0.09206 -0.14966 0.07726 -0.14202 0.06546 C -0.12865 0.04464 -0.10243 0.01526 -0.0849 0.00254 C -0.01806 -0.04719 0.05538 -0.07333 0.13125 -0.07727 C 0.15416 -0.07333 0.16927 -0.07264 0.18385 -0.04881 C 0.18576 -0.04025 0.1868 -0.03146 0.1875 -0.02244 C 0.18784 -0.01805 0.18628 -0.01203 0.18836 -0.00833 C 0.19045 -0.00463 0.19826 -0.00347 0.19826 -0.00324 C 0.20868 -0.00509 0.21909 -0.00602 0.22951 -0.00833 C 0.23489 -0.00949 0.24288 -0.02129 0.24288 -0.02105 C 0.23177 -0.07542 0.1934 -0.08212 0.15625 -0.08906 C 0.1401 -0.08744 0.12378 -0.0886 0.10798 -0.08444 C 0.0993 -0.08235 0.0684 -0.05598 0.06336 -0.05113 C 0.03246 -0.02105 -0.00487 0.01943 -0.01511 0.07147 C -0.01546 0.07494 -0.01615 0.07841 -0.01615 0.08211 C -0.01615 0.10131 -0.01112 0.10363 0.00173 0.10825 C 0.04895 0.09854 0.10573 0.0798 0.13385 0.02243 C 0.13993 -0.01481 0.11961 -0.02291 0.09739 -0.03563 C 0.07413 -0.03308 0.05069 -0.03239 0.0276 -0.0273 C -0.01129 -0.01874 -0.05139 0.02382 -0.07414 0.06546 C -0.08681 0.11843 -0.03525 0.10895 -0.01077 0.1108 C 0.01996 0.10733 0.05052 0.1027 0.08125 0.09993 C 0.10277 0.10617 0.0927 0.10039 0.05711 0.12977 C 0.04323 0.14133 0.02656 0.1455 0.01076 0.15128 C -0.03698 0.1684 -0.08698 0.17187 -0.13577 0.17973 C -0.13976 0.17927 -0.1724 0.18297 -0.1849 0.17256 C -0.18959 0.16146 -0.19254 0.13555 -0.17952 0.13902 C -0.1757 0.14365 -0.17379 0.15105 -0.17136 0.15706 C -0.16546 0.19754 -0.16546 0.1869 -0.17674 0.25607 C -0.19306 0.35577 -0.26598 0.37265 -0.33039 0.387 C -0.4474 0.38491 -0.39618 0.38445 -0.36511 0.38815 C -0.34792 0.39023 -0.33056 0.39278 -0.31337 0.39532 C -0.22066 0.38977 -0.11372 0.40411 -0.02952 0.33587 C -0.01355 0.30511 -0.01702 0.28221 -0.02952 0.24173 C -0.04723 0.1839 -0.09132 0.15197 -0.13299 0.13555 C -0.14879 0.13694 -0.16493 0.13486 -0.18039 0.13902 C -0.204 0.14573 -0.23039 0.17002 -0.24914 0.18806 C -0.29497 0.23201 -0.33681 0.28267 -0.3474 0.35831 C -0.34132 0.40781 -0.35243 0.42956 -0.32136 0.44529 C -0.31407 0.44876 -0.30591 0.44922 -0.29827 0.4513 C -0.27084 0.44575 -0.24289 0.44436 -0.21615 0.43465 C -0.15695 0.41337 -0.10608 0.37404 -0.04549 0.3597 C -0.02292 0.36456 -0.04809 0.37543 -0.0599 0.38214 C -0.07552 0.39093 -0.12362 0.41013 -0.1375 0.41429 C -0.16806 0.42354 -0.21615 0.43071 -0.24636 0.43812 C -0.28664 0.44783 -0.32674 0.45847 -0.36702 0.46796 C -0.39184 0.46333 -0.40105 0.47305 -0.40365 0.44644 C -0.39948 0.41221 -0.40018 0.41059 -0.38039 0.36317 C -0.354 0.30002 -0.33264 0.19639 -0.26789 0.19037 C -0.24184 0.19754 -0.24046 0.21189 -0.23039 0.24311 C -0.22934 0.28637 -0.22761 0.30025 -0.23577 0.34998 C -0.24306 0.39417 -0.27084 0.42701 -0.27952 0.47027 C -0.27917 0.47397 -0.27969 0.47814 -0.27865 0.48207 C -0.27674 0.48924 -0.26268 0.49016 -0.25886 0.49155 C -0.24132 0.48207 -0.23143 0.4668 -0.21962 0.44737 C -0.21927 0.46217 -0.22136 0.47721 -0.21875 0.49155 C -0.21129 0.53319 -0.2007 0.5739 -0.19011 0.61415 C -0.18455 0.63543 -0.16302 0.64885 -0.14914 0.65602 C -0.11737 0.67268 -0.08368 0.67915 -0.05 0.68471 C -0.02292 0.68193 -0.01129 0.69373 -0.00712 0.66435 C -0.01563 0.61045 -0.00921 0.63636 -0.0349 0.57043 C -0.04844 0.5355 -0.06146 0.4934 -0.0849 0.46911 C -0.09323 0.46056 -0.10365 0.45778 -0.11337 0.45362 C -0.13212 0.45639 -0.15122 0.45685 -0.16962 0.46194 C -0.17726 0.46403 -0.18421 0.47004 -0.19115 0.47467 C -0.21424 0.4904 -0.23039 0.50751 -0.23837 0.54036 C -0.23976 0.56997 -0.2382 0.59935 -0.23125 0.62757 C -0.23004 0.63243 -0.22796 0.63659 -0.22674 0.64145 C -0.225 0.64839 -0.2224 0.66204 -0.2224 0.66227 C -0.22934 0.67337 -0.22396 0.66736 -0.23664 0.67268 C -0.25816 0.68147 -0.27761 0.68609 -0.3 0.68933 C -0.31528 0.68632 -0.3257 0.6891 -0.3349 0.6736 C -0.3375 0.65972 -0.3323 0.64075 -0.32674 0.62873 C -0.31841 0.61068 -0.30886 0.5938 -0.3 0.57645 C -0.28177 0.5399 -0.27379 0.52741 -0.23664 0.52139 C -0.21893 0.51862 -0.20087 0.51815 -0.18299 0.51653 C -0.11875 0.52417 -0.03438 0.52856 0.00711 0.60721 C 0.01493 0.64122 -0.00591 0.65787 -0.02674 0.66921 C -0.06233 0.68864 -0.09948 0.69326 -0.1375 0.69535 C -0.17275 0.68794 -0.19584 0.68447 -0.21164 0.63798 C -0.21719 0.5894 -0.19983 0.55864 -0.18386 0.51653 C -0.16216 0.45986 -0.13941 0.40018 -0.10539 0.35484 C -0.10087 0.31737 -0.09341 0.28174 -0.08577 0.24543 C -0.08177 0.22669 -0.07917 0.19824 -0.06875 0.1832 C -0.06164 0.15891 -0.0533 0.13532 -0.04462 0.11172 C -0.0375 0.09322 -0.02691 0.07703 -0.02136 0.05713 C -0.01823 0.04603 -0.01424 0.03007 -0.0099 0.01896 C -0.00799 0.01457 -0.00573 0.01017 -0.00365 0.00601 C -0.00209 0.00254 0.00086 -0.00463 0.00086 -0.0044 C -0.00018 -0.0007 4.16667E-6 -0.00232 4.16667E-6 4.47375E-6 Z " pathEditMode="relative" rAng="0" ptsTypes="ffffffffffffffffffffffffffffffffffffffffffffffffffffffffffffffffffffffffffffffffffffffffffffff">
                                      <p:cBhvr>
                                        <p:cTn id="8" dur="2000" fill="hold"/>
                                        <p:tgtEl>
                                          <p:spTgt spid="5"/>
                                        </p:tgtEl>
                                        <p:attrNameLst>
                                          <p:attrName>ppt_x</p:attrName>
                                          <p:attrName>ppt_y</p:attrName>
                                        </p:attrNameLst>
                                      </p:cBhvr>
                                      <p:rCtr x="-10226" y="303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00400"/>
            <a:ext cx="8686800" cy="1676400"/>
          </a:xfrm>
        </p:spPr>
        <p:txBody>
          <a:bodyPr rtlCol="0">
            <a:normAutofit fontScale="90000"/>
          </a:bodyPr>
          <a:lstStyle/>
          <a:p>
            <a:pPr algn="just">
              <a:defRPr/>
            </a:pPr>
            <a:r>
              <a:rPr lang="en-US" sz="4000" b="1" dirty="0">
                <a:effectLst>
                  <a:outerShdw blurRad="38100" dist="38100" dir="2700000" algn="tl">
                    <a:srgbClr val="000000">
                      <a:alpha val="43137"/>
                    </a:srgbClr>
                  </a:outerShdw>
                </a:effectLst>
              </a:rPr>
              <a:t>The </a:t>
            </a:r>
            <a:r>
              <a:rPr lang="en-US" sz="4000" b="1" dirty="0">
                <a:solidFill>
                  <a:srgbClr val="FF0000"/>
                </a:solidFill>
                <a:effectLst>
                  <a:outerShdw blurRad="38100" dist="38100" dir="2700000" algn="tl">
                    <a:srgbClr val="000000">
                      <a:alpha val="43137"/>
                    </a:srgbClr>
                  </a:outerShdw>
                </a:effectLst>
              </a:rPr>
              <a:t>principles for guiding decisions and behaviors </a:t>
            </a:r>
            <a:r>
              <a:rPr lang="en-US" sz="4000" b="1" dirty="0">
                <a:effectLst>
                  <a:outerShdw blurRad="38100" dist="38100" dir="2700000" algn="tl">
                    <a:srgbClr val="000000">
                      <a:alpha val="43137"/>
                    </a:srgbClr>
                  </a:outerShdw>
                </a:effectLst>
              </a:rPr>
              <a:t>on biosafety and biosecurity include norms, values, and beliefs that apply to all life sciences professions worldwide.</a:t>
            </a:r>
            <a:br>
              <a:rPr lang="en-US" sz="4000" b="1" dirty="0">
                <a:effectLst>
                  <a:outerShdw blurRad="38100" dist="38100" dir="2700000" algn="tl">
                    <a:srgbClr val="000000">
                      <a:alpha val="43137"/>
                    </a:srgbClr>
                  </a:outerShdw>
                </a:effectLst>
              </a:rPr>
            </a:br>
            <a:r>
              <a:rPr lang="en-US" dirty="0"/>
              <a:t/>
            </a:r>
            <a:br>
              <a:rPr lang="en-US" dirty="0"/>
            </a:br>
            <a:r>
              <a:rPr lang="en-US" dirty="0"/>
              <a:t>         </a:t>
            </a:r>
            <a:br>
              <a:rPr lang="en-US" dirty="0"/>
            </a:br>
            <a:r>
              <a:rPr lang="en-US" dirty="0"/>
              <a:t>               __________________</a:t>
            </a:r>
          </a:p>
        </p:txBody>
      </p:sp>
      <p:sp>
        <p:nvSpPr>
          <p:cNvPr id="4" name="TextBox 3"/>
          <p:cNvSpPr txBox="1">
            <a:spLocks noChangeArrowheads="1"/>
          </p:cNvSpPr>
          <p:nvPr/>
        </p:nvSpPr>
        <p:spPr bwMode="auto">
          <a:xfrm>
            <a:off x="1219200" y="5334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5" name="TextBox 4"/>
          <p:cNvSpPr txBox="1">
            <a:spLocks noChangeArrowheads="1"/>
          </p:cNvSpPr>
          <p:nvPr/>
        </p:nvSpPr>
        <p:spPr bwMode="auto">
          <a:xfrm>
            <a:off x="5181600" y="5334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2055" name="TextBox 7"/>
          <p:cNvSpPr txBox="1">
            <a:spLocks noChangeArrowheads="1"/>
          </p:cNvSpPr>
          <p:nvPr/>
        </p:nvSpPr>
        <p:spPr bwMode="auto">
          <a:xfrm>
            <a:off x="1371600" y="6321424"/>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57 -0.04769 C -0.04618 -0.04352 -0.04497 -0.03611 -0.08993 -0.00023 C -0.09914 0.00718 -0.11059 0.01921 -0.1158 0.0331 C -0.1224 0.07847 -0.09289 0.07755 -0.06841 0.08079 C -0.02483 0.07593 0.0493 0.07268 0.07882 0.01759 C 0.08107 0.0044 0.08159 0.00393 0.07777 -0.01435 C 0.07396 -0.03426 0.06684 -0.03472 0.07882 -0.02986 C 0.08663 -0.02199 0.09184 -0.01273 0.09479 -0.00023 C 0.08073 0.04074 0.04427 0.04745 0.01371 0.05463 C -0.02153 0.05162 -0.03351 0.05949 -0.04966 0.02361 C -0.054 -0.0294 -0.01684 -0.08102 0.02083 -0.0919 C 0.02899 -0.09421 0.0375 -0.09352 0.04583 -0.09421 C 0.06475 -0.09213 0.0684 -0.09282 0.08073 -0.07639 C 0.08385 -0.05509 0.04843 -0.04352 0.04045 -0.03935 C -0.00782 -0.01366 -0.05973 -0.00509 -0.10782 0.02014 C -0.11841 0.02569 -0.12604 0.03611 -0.13629 0.04143 C -0.1533 0.11389 -0.06962 0.12523 -0.03629 0.12963 C 0.01163 0.12454 0.03906 0.12639 0.07882 0.09745 C 0.08281 0.08912 0.08489 0.07778 0.09132 0.07245 C 0.09409 0.07014 0.09184 0.08148 0.09323 0.08565 C 0.09496 0.09236 0.0967 0.09931 0.10034 0.10463 C 0.10885 0.11782 0.11805 0.13079 0.12882 0.14028 C 0.17482 0.18102 0.23941 0.17546 0.29218 0.17731 C 0.29583 0.17824 0.30416 0.17616 0.30277 0.18079 C 0.29566 0.20694 0.24149 0.21643 0.22968 0.22014 C 0.15798 0.2419 0.09392 0.26273 0.0217 0.26759 C -0.004 0.26273 -0.01702 0.27014 -0.02657 0.24143 C -0.02483 0.22963 -0.02552 0.21643 -0.02118 0.20579 C 0.01128 0.125 0.06857 0.03171 0.14045 0.01528 C 0.15955 0.01088 0.17916 0.01366 0.19843 0.01296 C 0.21788 0.02014 0.23802 0.02315 0.25642 0.03426 C 0.28593 0.05185 0.30816 0.08588 0.32083 0.12361 C 0.32187 0.13935 0.32448 0.15463 0.31996 0.17014 C 0.29722 0.24491 0.20729 0.25833 0.15746 0.26528 C 0.14409 0.26713 0.13055 0.26852 0.11718 0.27014 C 0.09826 0.26829 0.08107 0.27523 0.07083 0.25463 C 0.07639 0.22569 0.08107 0.16111 0.11545 0.17593 C 0.13854 0.19861 0.14948 0.22755 0.15659 0.26412 C 0.15868 0.29306 0.14375 0.29028 0.12534 0.29514 C 0.05139 0.29213 -0.01702 0.28704 -0.08993 0.29259 C -0.10417 0.30347 -0.11667 0.31412 -0.1283 0.32963 C -0.13959 0.36065 -0.12327 0.3912 -0.10504 0.41181 C -0.06754 0.45417 -0.02032 0.46065 0.02621 0.46759 C 0.0684 0.46481 0.13281 0.47292 0.15833 0.41412 C 0.1592 0.4081 0.16111 0.40231 0.16093 0.3963 C 0.16076 0.38588 0.16024 0.375 0.15746 0.36528 C 0.15694 0.36319 0.15434 0.36667 0.15295 0.36759 C 0.14843 0.37106 0.14375 0.37431 0.13958 0.37847 C 0.13055 0.38773 0.1217 0.39722 0.11371 0.4081 C 0.07309 0.46412 0.04323 0.53356 0.03073 0.60926 C 0.03402 0.63426 0.03316 0.66065 0.04045 0.68426 C 0.05521 0.73333 0.11059 0.74028 0.14218 0.74745 C 0.21146 0.74352 0.30243 0.74954 0.36093 0.68681 C 0.4092 0.57616 0.32291 0.45417 0.27083 0.38194 C 0.25451 0.35926 0.24965 0.35093 0.22708 0.34514 C 0.19948 0.35069 0.17639 0.36968 0.15382 0.39143 C 0.1085 0.43495 0.06232 0.49352 0.04496 0.56643 C 0.0467 0.57986 0.046 0.59444 0.05017 0.60694 C 0.06527 0.65093 0.11944 0.64491 0.1467 0.6463 C 0.21302 0.63356 0.27517 0.61042 0.33246 0.56181 C 0.35468 0.52176 0.3434 0.46852 0.31093 0.44259 C 0.27934 0.41736 0.24253 0.4206 0.20729 0.41759 C 0.17569 0.40116 0.29357 0.44074 0.2467 0.41643 C 0.23472 0.39306 0.23316 0.37731 0.22968 0.34861 C 0.23055 0.32523 0.22951 0.30162 0.23229 0.27847 C 0.24132 0.20787 0.29253 0.15602 0.34027 0.13796 C 0.37465 0.14537 0.40208 0.14838 0.42257 0.19028 C 0.43055 0.20694 0.44409 0.24259 0.44409 0.24259 C 0.44896 0.29745 0.42413 0.32523 0.3868 0.34143 C 0.34288 0.36065 0.29427 0.37338 0.24843 0.38194 C 0.22777 0.38009 0.20816 0.38727 0.19583 0.36412 C 0.19114 0.34468 0.19861 0.32569 0.20573 0.30926 C 0.22656 0.26018 0.25538 0.22431 0.29843 0.21181 C 0.31458 0.20718 0.33107 0.20694 0.34757 0.20463 C 0.40677 0.20949 0.4368 0.2088 0.48784 0.25231 C 0.50677 0.26852 0.52639 0.28449 0.53784 0.31065 C 0.52795 0.35602 0.48975 0.3588 0.4592 0.36643 C 0.39531 0.38264 0.33107 0.38565 0.26614 0.38681 C 0.24201 0.38773 0.21597 0.39861 0.19323 0.38681 C 0.18941 0.38495 0.19184 0.37593 0.18958 0.3713 C 0.18767 0.36736 0.18385 0.36551 0.18159 0.36181 C 0.14861 0.31088 0.15746 0.32199 0.13246 0.27847 C 0.12396 0.26366 0.11475 0.24514 0.10468 0.23194 C 0.08975 0.2125 0.08541 0.18287 0.07621 0.1581 C 0.06788 0.13634 0.06198 0.11389 0.05295 0.09259 C 0.04687 0.07824 0.03871 0.06528 0.03246 0.05093 C 0.02691 0.03889 0.02187 0.02662 0.01718 0.01412 C 0.0158 0.01018 0.01441 0.00625 0.01284 0.00231 C 0.0092 -0.00625 0.00503 -0.01111 0.00208 -0.02037 C 0.00069 -0.02963 0.00191 -0.03912 -0.00157 -0.04769 Z " pathEditMode="relative" ptsTypes="fffffffff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9618 0.04187 C -0.12969 0.05899 -0.15972 0.08767 -0.18368 0.12283 C -0.20365 0.1115 -0.22639 0.12075 -0.24705 0.12283 C -0.25538 0.12607 -0.26406 0.12769 -0.27205 0.13232 C -0.28663 0.14065 -0.29583 0.15776 -0.30694 0.17141 C -0.30729 0.16748 -0.3066 0.16308 -0.30781 0.15961 C -0.31198 0.14782 -0.3283 0.14851 -0.33542 0.14782 C -0.34792 0.15175 -0.36111 0.15267 -0.37292 0.15961 C -0.38889 0.1691 -0.41024 0.20588 -0.41944 0.22161 C -0.44583 0.26579 -0.46181 0.31737 -0.48819 0.36179 C -0.49323 0.37058 -0.49965 0.37798 -0.50417 0.38677 C -0.46823 0.39649 -0.42656 0.38399 -0.39167 0.37405 C -0.34184 0.35994 -0.24132 0.33842 -0.19705 0.29077 C -0.19167 0.2762 -0.18976 0.26278 -0.18819 0.24659 C -0.19149 0.21675 -0.19358 0.16725 -0.21319 0.14643 C -0.22396 0.13509 -0.22795 0.13671 -0.2408 0.13463 C -0.24913 0.13532 -0.25764 0.13486 -0.2658 0.13694 C -0.30937 0.14782 -0.35174 0.22554 -0.37656 0.26579 C -0.38108 0.27319 -0.38611 0.2799 -0.38993 0.28823 C -0.39583 0.30095 -0.40017 0.31275 -0.40781 0.32293 C -0.41128 0.34629 -0.3849 0.34814 -0.37292 0.35138 C -0.33767 0.36063 -0.30069 0.36503 -0.26493 0.36688 C -0.25451 0.36572 -0.2441 0.36503 -0.23368 0.36318 C -0.23177 0.36294 -0.20139 0.35068 -0.2158 0.35485 C -0.2342 0.35994 -0.25278 0.36503 -0.27118 0.37012 C -0.33021 0.38723 -0.3901 0.41314 -0.45069 0.41545 C -0.45781 0.4136 -0.46545 0.4136 -0.47205 0.40967 C -0.475 0.40782 -0.4717 0.3914 -0.46493 0.37867 C -0.43247 0.31737 -0.46997 0.38608 -0.42569 0.31321 C -0.4184 0.30118 -0.41354 0.28684 -0.40503 0.27643 C -0.37795 0.24358 -0.34323 0.20657 -0.30608 0.19292 C -0.28924 0.18668 -0.27153 0.18575 -0.25417 0.18228 C -0.23455 0.18552 -0.21441 0.1846 -0.19531 0.19177 C -0.15 0.20888 -0.12552 0.25075 -0.10503 0.30234 C -0.10122 0.32593 -0.09913 0.32825 -0.10417 0.35485 C -0.10833 0.37682 -0.12622 0.39278 -0.13993 0.40134 C -0.17535 0.42378 -0.21771 0.43604 -0.25608 0.44298 C -0.27083 0.44576 -0.28576 0.44622 -0.30069 0.44784 C -0.35347 0.44437 -0.37135 0.44876 -0.41233 0.42517 C -0.41545 0.42077 -0.42118 0.41754 -0.42118 0.41198 C -0.42118 0.37867 -0.35694 0.32223 -0.34358 0.31067 C -0.26042 0.24011 -0.23663 0.24775 -0.1158 0.19778 C -0.06302 0.2038 -0.09358 0.19408 -0.0283 0.25029 C -0.02378 0.25422 -0.01493 0.26209 -0.01493 0.26232 C -0.00243 0.28753 -0.01111 0.31159 -0.03281 0.32408 C -0.05642 0.33773 -0.08368 0.33912 -0.10868 0.34305 C -0.1467 0.33935 -0.24618 0.353 -0.27031 0.28244 C -0.26944 0.27481 -0.26962 0.26695 -0.26753 0.25978 C -0.2566 0.22323 -0.22031 0.19177 -0.19358 0.18113 C -0.18194 0.1765 -0.16979 0.17557 -0.15781 0.17257 C -0.10903 0.1765 -0.11753 0.16956 -0.07378 0.19778 C -0.06337 0.20449 -0.05347 0.21351 -0.04358 0.22161 C -0.03663 0.22739 -0.02292 0.23965 -0.02292 0.23988 C -0.01771 0.22878 -0.01944 0.23502 -0.03906 0.22415 C -0.07882 0.20195 -0.10399 0.18853 -0.14531 0.18321 C -0.16111 0.1846 -0.17708 0.18321 -0.19253 0.18668 C -0.21962 0.19339 -0.25573 0.22161 -0.27569 0.24659 C -0.28351 0.25631 -0.28906 0.26903 -0.29618 0.2799 C -0.32917 0.3301 -0.35799 0.37867 -0.37743 0.44067 C -0.37795 0.44529 -0.37934 0.44992 -0.37917 0.45478 C -0.37882 0.46403 -0.37847 0.47375 -0.37569 0.48231 C -0.36788 0.50706 -0.32674 0.50521 -0.31319 0.50729 C -0.26007 0.50266 -0.21094 0.50058 -0.16042 0.4786 C -0.11875 0.46056 -0.07292 0.44529 -0.05156 0.38955 C -0.05312 0.37243 -0.04705 0.35068 -0.05608 0.33796 C -0.06181 0.3301 -0.07205 0.3456 -0.07917 0.35138 C -0.1099 0.3759 -0.12326 0.39232 -0.14792 0.42517 C -0.20399 0.49989 -0.24792 0.57738 -0.28281 0.67037 C -0.28333 0.67476 -0.28472 0.67916 -0.28455 0.68332 C -0.28299 0.71224 -0.27187 0.71178 -0.2533 0.71802 C -0.17726 0.70808 -0.10382 0.67037 -0.03733 0.6204 C -0.00139 0.59311 0.04271 0.56512 0.06267 0.51446 C 0.07326 0.44182 0.05313 0.33681 -0.00417 0.30465 C -0.01684 0.29794 -0.03385 0.29864 -0.04705 0.29794 C -0.14983 0.31067 -0.20139 0.4136 -0.25868 0.51677 C -0.2842 0.56257 -0.30972 0.61023 -0.32292 0.66459 C -0.31562 0.69258 -0.31441 0.68656 -0.2908 0.68957 C -0.26701 0.68633 -0.24288 0.68541 -0.21944 0.67985 C -0.20434 0.67615 -0.19028 0.6669 -0.17569 0.66089 C -0.13906 0.64585 -0.10347 0.63058 -0.06753 0.61323 C -0.04271 0.60144 -0.01094 0.5908 0.00747 0.56304 C 0.01632 0.54985 0.0217 0.53343 0.02795 0.51793 C 0.03299 0.49156 0.03403 0.46357 0.04132 0.43812 C 0.05556 0.44321 0.05313 0.45247 0.05556 0.47028 C 0.05399 0.483 0.05347 0.50012 0.04757 0.51191 C 0.03576 0.53551 0.00764 0.54361 -0.01128 0.548 C -0.01337 0.54846 -0.08715 0.56419 -0.10243 0.56466 C -0.15573 0.56674 -0.20903 0.56604 -0.26233 0.56697 C -0.27448 0.5709 -0.28611 0.57437 -0.29792 0.57969 C -0.30521 0.57067 -0.35469 0.55008 -0.35608 0.54893 C -0.38559 0.52926 -0.40712 0.50104 -0.42569 0.46565 C -0.43264 0.42771 -0.41944 0.41522 -0.40417 0.3833 C -0.39844 0.37173 -0.39514 0.35994 -0.38455 0.35485 C -0.35312 0.36225 -0.37361 0.35624 -0.32378 0.37867 L -0.32378 0.37891 C -0.29045 0.38955 -0.25764 0.40204 -0.22483 0.41545 C -0.21979 0.41985 -0.21997 0.41707 -0.21753 0.42633 C -0.21806 0.48855 -0.21285 0.57507 -0.2283 0.64053 C -0.22986 0.63937 -0.23108 0.63752 -0.23281 0.63706 C -0.23368 0.63683 -0.23455 0.63798 -0.23542 0.63822 C -0.24288 0.63984 -0.24826 0.64007 -0.25503 0.64307 C -0.25191 0.65279 -0.24896 0.65533 -0.2408 0.65742 C -0.23003 0.66019 -0.22135 0.6595 -0.23628 0.6595 " pathEditMode="relative" rAng="0" ptsTypes="fffffffffffffffffffffffffffffffffffffffffffffffffffffffffffffffffffffffffffffffffffffffffffffFffffffffA">
                                      <p:cBhvr>
                                        <p:cTn id="8" dur="2000" fill="hold"/>
                                        <p:tgtEl>
                                          <p:spTgt spid="5"/>
                                        </p:tgtEl>
                                        <p:attrNameLst>
                                          <p:attrName>ppt_x</p:attrName>
                                          <p:attrName>ppt_y</p:attrName>
                                        </p:attrNameLst>
                                      </p:cBhvr>
                                      <p:rCtr x="-11927" y="3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35031"/>
            <a:ext cx="7391400" cy="1470025"/>
          </a:xfrm>
        </p:spPr>
        <p:txBody>
          <a:bodyPr rtlCol="0">
            <a:normAutofit fontScale="90000"/>
          </a:bodyPr>
          <a:lstStyle/>
          <a:p>
            <a:pPr algn="just">
              <a:defRPr/>
            </a:pPr>
            <a:r>
              <a:rPr lang="en-US" sz="3600" b="1" dirty="0">
                <a:effectLst>
                  <a:outerShdw blurRad="38100" dist="38100" dir="2700000" algn="tl">
                    <a:srgbClr val="000000">
                      <a:alpha val="43137"/>
                    </a:srgbClr>
                  </a:outerShdw>
                </a:effectLst>
              </a:rPr>
              <a:t>The State Parties to the </a:t>
            </a:r>
            <a:r>
              <a:rPr lang="en-US" sz="3600" b="1" dirty="0">
                <a:solidFill>
                  <a:srgbClr val="FF0000"/>
                </a:solidFill>
                <a:effectLst>
                  <a:outerShdw blurRad="38100" dist="38100" dir="2700000" algn="tl">
                    <a:srgbClr val="000000">
                      <a:alpha val="43137"/>
                    </a:srgbClr>
                  </a:outerShdw>
                </a:effectLst>
              </a:rPr>
              <a:t>Biological Weapons Convention</a:t>
            </a:r>
            <a:r>
              <a:rPr lang="en-US" sz="3600" b="1" dirty="0">
                <a:effectLst>
                  <a:outerShdw blurRad="38100" dist="38100" dir="2700000" algn="tl">
                    <a:srgbClr val="000000">
                      <a:alpha val="43137"/>
                    </a:srgbClr>
                  </a:outerShdw>
                </a:effectLst>
              </a:rPr>
              <a:t> encouraged the promotion of a </a:t>
            </a:r>
            <a:r>
              <a:rPr lang="en-US" sz="3600" b="1" i="1" dirty="0">
                <a:effectLst>
                  <a:outerShdw blurRad="38100" dist="38100" dir="2700000" algn="tl">
                    <a:srgbClr val="000000">
                      <a:alpha val="43137"/>
                    </a:srgbClr>
                  </a:outerShdw>
                </a:effectLst>
              </a:rPr>
              <a:t>culture of responsibility </a:t>
            </a:r>
            <a:r>
              <a:rPr lang="en-US" sz="3600" b="1" dirty="0">
                <a:effectLst>
                  <a:outerShdw blurRad="38100" dist="38100" dir="2700000" algn="tl">
                    <a:srgbClr val="000000">
                      <a:alpha val="43137"/>
                    </a:srgbClr>
                  </a:outerShdw>
                </a:effectLst>
              </a:rPr>
              <a:t>amongst relevant national professionals and the voluntary development, adoption, and promulgation of </a:t>
            </a:r>
            <a:r>
              <a:rPr lang="en-US" sz="3600" b="1" i="1" dirty="0">
                <a:effectLst>
                  <a:outerShdw blurRad="38100" dist="38100" dir="2700000" algn="tl">
                    <a:srgbClr val="000000">
                      <a:alpha val="43137"/>
                    </a:srgbClr>
                  </a:outerShdw>
                </a:effectLst>
              </a:rPr>
              <a:t>codes of conduct.</a:t>
            </a:r>
            <a:br>
              <a:rPr lang="en-US" sz="3600" b="1" i="1" dirty="0">
                <a:effectLst>
                  <a:outerShdw blurRad="38100" dist="38100" dir="2700000" algn="tl">
                    <a:srgbClr val="000000">
                      <a:alpha val="43137"/>
                    </a:srgbClr>
                  </a:outerShdw>
                </a:effectLst>
              </a:rPr>
            </a:br>
            <a:r>
              <a:rPr lang="en-US" dirty="0"/>
              <a:t/>
            </a:r>
            <a:br>
              <a:rPr lang="en-US" dirty="0"/>
            </a:br>
            <a:r>
              <a:rPr lang="en-US" dirty="0"/>
              <a:t>         ____________________</a:t>
            </a:r>
          </a:p>
        </p:txBody>
      </p:sp>
      <p:sp>
        <p:nvSpPr>
          <p:cNvPr id="4" name="TextBox 3"/>
          <p:cNvSpPr txBox="1">
            <a:spLocks noChangeArrowheads="1"/>
          </p:cNvSpPr>
          <p:nvPr/>
        </p:nvSpPr>
        <p:spPr bwMode="auto">
          <a:xfrm>
            <a:off x="5334000" y="838199"/>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6" name="TextBox 5"/>
          <p:cNvSpPr txBox="1">
            <a:spLocks noChangeArrowheads="1"/>
          </p:cNvSpPr>
          <p:nvPr/>
        </p:nvSpPr>
        <p:spPr bwMode="auto">
          <a:xfrm>
            <a:off x="990600" y="8382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2055" name="TextBox 7"/>
          <p:cNvSpPr txBox="1">
            <a:spLocks noChangeArrowheads="1"/>
          </p:cNvSpPr>
          <p:nvPr/>
        </p:nvSpPr>
        <p:spPr bwMode="auto">
          <a:xfrm>
            <a:off x="1219200" y="6321424"/>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41508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8 C -0.0257 -0.04051 -0.03282 -0.03217 -0.06129 -0.01203 C -0.07604 -0.00162 -0.09028 0.00718 -0.10243 0.02246 C -0.10608 0.0426 -0.09219 0.06783 -0.07657 0.07246 C -0.05938 0.07755 -0.06893 0.0757 -0.04792 0.07732 C -0.0158 0.07361 0.01632 0.06574 0.04496 0.04514 C 0.05382 0.03889 0.06823 0.02685 0.07448 0.01644 C 0.07691 0.0125 0.07777 0.0051 0.08159 0.00463 C 0.15086 -0.00393 0.21718 -0.03426 0.28593 -0.04537 C 0.30573 -0.04861 0.32586 -0.04699 0.34583 -0.04768 C 0.36284 -0.03657 0.3809 -0.03194 0.39757 -0.01921 C 0.42187 -0.00069 0.44375 0.02408 0.46198 0.05232 C 0.47187 0.0926 0.43038 0.11621 0.4092 0.12848 C 0.35885 0.15787 0.3 0.1757 0.24496 0.17848 C 0.22378 0.18195 0.20295 0.18426 0.18159 0.18565 C 0.16076 0.18519 0.1184 0.20602 0.11909 0.17848 C 0.11927 0.16922 0.12396 0.15973 0.1217 0.15093 C 0.12066 0.14699 0.1158 0.15324 0.11284 0.15463 C 0.10625 0.15764 0.09965 0.16019 0.09323 0.16412 C 0.08489 0.16922 0.03021 0.20579 0.0217 0.21412 C -0.01632 0.25139 -0.02743 0.26412 -0.05052 0.30579 C -0.05417 0.31227 -0.05747 0.31898 -0.06042 0.32593 C -0.06337 0.33287 -0.06841 0.34746 -0.06841 0.34769 C -0.06893 0.35185 -0.07101 0.35625 -0.07032 0.36065 C -0.06545 0.39283 -0.04219 0.39236 -0.02205 0.39746 C 0.00243 0.39584 0.02691 0.39607 0.05121 0.3926 C 0.09843 0.38565 0.17222 0.34445 0.19948 0.28912 C 0.2092 0.26945 0.21146 0.25579 0.21718 0.23403 C 0.22222 0.18426 0.22586 0.11598 0.19218 0.08079 C 0.18142 0.06968 0.1684 0.06991 0.15573 0.0676 C 0.07396 0.07848 0.03975 0.13912 -0.01667 0.21505 C -0.02813 0.23079 -0.03889 0.24699 -0.04792 0.26505 C -0.0592 0.28773 -0.06754 0.31297 -0.07743 0.33681 C -0.07934 0.34167 -0.08195 0.34607 -0.08368 0.35093 C -0.08559 0.35625 -0.08802 0.3676 -0.08802 0.36783 C -0.08716 0.37709 -0.0875 0.38704 -0.08542 0.3963 C -0.07986 0.42014 -0.05261 0.4331 -0.03802 0.44121 C -0.02049 0.43866 -0.00261 0.43797 0.01458 0.4331 C 0.08003 0.41389 0.15208 0.3294 0.18159 0.2507 C 0.18281 0.24236 0.18611 0.23403 0.18507 0.2257 C 0.17569 0.1507 0.18906 0.06528 0.13246 0.04398 C 0.12482 0.04121 0.11701 0.04074 0.1092 0.03912 C 0.10486 0.03959 0.06267 0.03797 0.05295 0.05232 C 0.146 0.07084 -0.01372 0.03982 0.30034 0.06297 C 0.32343 0.06459 0.35503 0.09491 0.37534 0.11297 C 0.39635 0.1588 0.33541 0.19838 0.31198 0.21412 C 0.23455 0.26482 0.14583 0.29167 0.06007 0.30209 C 0.03871 0.29746 0.02552 0.30139 0.01284 0.28079 C 0.01007 0.24306 0.0276 0.21343 0.04496 0.18681 C 0.13194 0.05278 0.21771 0.04074 0.3467 -0.0037 C 0.39705 0.01412 0.4283 0.06621 0.43958 0.13195 C 0.42534 0.24931 0.3151 0.2581 0.24496 0.26736 C 0.23159 0.26945 0.21805 0.27037 0.20468 0.27246 C 0.17673 0.26667 0.16371 0.27176 0.14757 0.24514 C 0.13923 0.21042 0.14687 0.18241 0.16093 0.15232 C 0.19236 0.08542 0.2467 0.03635 0.30468 0.02014 C 0.32135 0.01551 0.33871 0.0169 0.35573 0.01528 C 0.37239 0.01875 0.38975 0.01852 0.40573 0.02593 C 0.44409 0.04375 0.48194 0.08588 0.4967 0.13681 C 0.49878 0.175 0.48958 0.21667 0.47448 0.24977 C 0.46927 0.26111 0.46093 0.26875 0.45468 0.2794 C 0.44861 0.28935 0.44878 0.29445 0.43958 0.30047 C 0.41406 0.31875 0.38003 0.3213 0.35208 0.32246 C 0.3 0.32477 0.24791 0.3257 0.19583 0.32732 C 0.14948 0.40417 0.14218 0.48773 0.12534 0.58403 C 0.12621 0.59676 0.12569 0.60949 0.12795 0.62246 C 0.13628 0.66922 0.17621 0.67199 0.20468 0.67801 C 0.26892 0.67477 0.32656 0.67732 0.38246 0.63403 C 0.39027 0.61922 0.39392 0.61065 0.39583 0.5926 C 0.38611 0.52385 0.37274 0.43334 0.31718 0.40579 C 0.29184 0.39329 0.29809 0.39653 0.27083 0.39514 C 0.22899 0.39977 0.22812 0.39699 0.1967 0.42361 C 0.1875 0.41297 0.17882 0.40139 0.16909 0.39144 C 0.16128 0.38357 0.1533 0.37616 0.14583 0.3676 C 0.14392 0.36551 0.10434 0.30926 0.08871 0.30047 C 0.08107 0.28843 0.08767 0.30047 0.07882 0.2757 C 0.06857 0.24769 0.0559 0.22084 0.04757 0.19144 C 0.0375 0.15579 0.02968 0.12315 0.02083 0.08797 C 0.02048 0.05394 0.02118 0.01968 0.01996 -0.01435 C 0.01996 -0.01666 0.01805 -0.01828 0.01718 -0.02037 C 0.01232 -0.03333 0.00642 -0.03842 -0.00052 -0.04768 Z " pathEditMode="relative" rAng="0" ptsTypes="AAAAAAAAAAAAAAAAAAAAAAAAAAAAAAAAAAAAAAAAAAAAAAAAAAAAAAAAAAAAAAAAAAAAAAAAAAAAAAAAA">
                                      <p:cBhvr>
                                        <p:cTn id="6" dur="2000" fill="hold"/>
                                        <p:tgtEl>
                                          <p:spTgt spid="4"/>
                                        </p:tgtEl>
                                        <p:attrNameLst>
                                          <p:attrName>ppt_x</p:attrName>
                                          <p:attrName>ppt_y</p:attrName>
                                        </p:attrNameLst>
                                      </p:cBhvr>
                                      <p:rCtr x="19740" y="36296"/>
                                    </p:animMotion>
                                  </p:childTnLst>
                                </p:cTn>
                              </p:par>
                              <p:par>
                                <p:cTn id="7" presetID="0" presetClass="path" presetSubtype="0" accel="50000" decel="50000" fill="hold" grpId="0" nodeType="withEffect">
                                  <p:stCondLst>
                                    <p:cond delay="0"/>
                                  </p:stCondLst>
                                  <p:childTnLst>
                                    <p:animMotion origin="layout" path="M 0.03593 0.19815 C 0.02691 0.21875 0.02552 0.24468 0.02343 0.26829 C 0.02465 0.30556 0.02031 0.29676 0.05208 0.29098 C 0.08576 0.27223 0.07274 0.28125 0.09218 0.26713 C 0.11493 0.22685 0.11093 0.17454 0.11979 0.12778 C 0.12152 0.11898 0.12222 0.11088 0.12517 0.10278 C 0.14878 0.10741 0.15538 0.11065 0.16805 0.1375 C 0.17309 0.16551 0.16857 0.18403 0.15104 0.20162 C 0.10121 0.25209 0.07152 0.26922 0.0092 0.28148 C -0.00868 0.27732 -0.02084 0.28264 -0.02743 0.26111 C -0.03229 0.19398 0.01111 0.1426 0.04757 0.1051 C 0.06545 0.08704 0.08402 0.06968 0.10642 0.06273 C 0.11458 0.05996 0.12309 0.06181 0.13142 0.06158 C 0.15677 0.06482 0.16007 0.07037 0.17708 0.09445 C 0.1783 0.09861 0.18073 0.10232 0.18055 0.10648 C 0.17847 0.14445 0.15173 0.14445 0.12968 0.14584 C 0.10104 0.14144 0.08142 0.13519 0.05468 0.12639 C 0.04791 0.12778 0.04062 0.12709 0.0342 0.13033 C 0.00503 0.14445 -0.01285 0.18565 -0.03021 0.21598 C -0.05834 0.26551 -0.08438 0.30718 -0.10417 0.3625 C -0.10295 0.3669 -0.1033 0.37292 -0.1007 0.37662 C -0.09705 0.38195 -0.07431 0.38148 -0.07396 0.38148 C -0.02986 0.37523 0.00902 0.36736 0.05104 0.34908 C 0.0743 0.33889 0.09809 0.32894 0.11632 0.30625 C 0.13993 0.27685 0.14583 0.23241 0.15208 0.19213 C 0.15764 0.15695 0.15902 0.14838 0.18767 0.14584 C 0.21215 0.15162 0.20677 0.14699 0.22343 0.15996 C 0.23038 0.16528 0.24392 0.17662 0.24392 0.17685 C 0.25295 0.19792 0.25121 0.18866 0.25295 0.20301 C 0.25052 0.21065 0.25017 0.22037 0.24583 0.22639 C 0.23628 0.23935 0.19809 0.24723 0.19132 0.24931 C 0.19392 0.22361 0.2184 0.2051 0.23229 0.19329 C 0.28784 0.14653 0.34861 0.12547 0.41354 0.12199 C 0.4375 0.12732 0.45833 0.12963 0.47882 0.14699 C 0.48767 0.16528 0.48055 0.17685 0.46805 0.18866 C 0.44132 0.21435 0.41441 0.2176 0.38229 0.22176 C 0.33316 0.21644 0.30746 0.2257 0.27517 0.18264 C 0.2651 0.13727 0.31215 0.11412 0.33767 0.10278 C 0.3493 0.09769 0.36128 0.09445 0.37343 0.09213 C 0.3835 0.09028 0.39375 0.09121 0.40382 0.09098 C 0.44132 0.10023 0.46215 0.1044 0.48055 0.15047 C 0.48107 0.15533 0.48281 0.15996 0.48229 0.16482 C 0.47882 0.19306 0.46632 0.19398 0.44843 0.19908 C 0.40746 0.19375 0.37847 0.1919 0.34218 0.16829 C 0.3151 0.15047 0.296 0.11412 0.26718 0.10278 C 0.25972 0.10486 0.25139 0.10371 0.24479 0.10857 C 0.20694 0.13704 0.17847 0.20672 0.15555 0.24931 C 0.14184 0.27454 0.1243 0.2963 0.11354 0.32431 C 0.10955 0.36181 0.14253 0.36019 0.1618 0.36111 C 0.18472 0.3588 0.20781 0.3581 0.23055 0.35394 C 0.27014 0.34676 0.30902 0.32246 0.34583 0.30278 C 0.36823 0.29098 0.37899 0.28473 0.39757 0.26574 C 0.40677 0.25672 0.4243 0.23611 0.4243 0.23635 C 0.44843 0.15162 0.43889 -0.00486 0.3618 -0.0412 C 0.35277 -0.04537 0.34288 -0.04514 0.33333 -0.04699 C 0.31041 -0.04027 0.28663 -0.03727 0.26458 -0.02685 C 0.24461 -0.01736 0.20677 0.02709 0.19392 0.04491 C 0.14271 0.11574 0.08159 0.20324 0.06007 0.30023 C 0.05972 0.30348 0.05885 0.30648 0.0592 0.30973 C 0.06007 0.32014 0.05989 0.33079 0.06354 0.33982 C 0.06684 0.34746 0.08854 0.35463 0.09218 0.35648 C 0.10781 0.35232 0.16389 0.34167 0.18229 0.32801 C 0.20781 0.3088 0.28021 0.2419 0.25468 0.26111 C 0.175 0.32176 0.1085 0.41968 0.07517 0.53357 C 0.0717 0.57778 0.09618 0.55255 0.12343 0.54468 C 0.13854 0.53148 0.15573 0.52176 0.16892 0.50533 C 0.17274 0.50023 0.15816 0.50579 0.15295 0.50741 C 0.1467 0.50973 0.1408 0.5132 0.13507 0.5169 C 0.10312 0.53681 0.07986 0.56158 0.05729 0.59699 C 0.05625 0.6007 0.05121 0.61898 0.05104 0.62315 C 0.05 0.67199 0.08125 0.67223 0.11007 0.67801 C 0.1526 0.6757 0.21354 0.68241 0.25833 0.65973 C 0.26267 0.65394 0.26336 0.64885 0.26545 0.64074 C 0.2651 0.61273 0.26458 0.58449 0.26458 0.55625 C 0.26458 0.5544 0.26406 0.55116 0.26545 0.55047 C 0.26788 0.54885 0.27083 0.55116 0.27343 0.55162 C 0.28993 0.56158 0.30069 0.57477 0.30833 0.59699 C 0.30746 0.60394 0.30798 0.61158 0.30555 0.61806 C 0.29948 0.63449 0.28784 0.62662 0.27795 0.62408 C 0.26753 0.62199 0.25764 0.6169 0.24757 0.61366 C 0.24427 0.61065 0.24149 0.61019 0.23854 0.60648 C 0.23559 0.59445 0.2408 0.58519 0.24583 0.57662 C 0.26111 0.55047 0.28507 0.51621 0.31093 0.51135 C 0.31701 0.51389 0.32031 0.51273 0.3217 0.52199 C 0.32291 0.52963 0.32343 0.5456 0.32343 0.54584 C 0.32187 0.57523 0.32309 0.59838 0.29757 0.60394 C 0.28923 0.60371 0.2809 0.60371 0.27257 0.60301 C 0.26805 0.60255 0.25885 0.5882 0.25208 0.58473 C 0.24861 0.58797 0.24357 0.59491 0.23958 0.59699 C 0.23889 0.59746 0.23854 0.59861 0.23767 0.59931 C 0.23559 0.60023 0.23316 0.59885 0.23142 0.60047 C 0.23003 0.60139 0.2309 0.60463 0.22968 0.60648 " pathEditMode="relative" rAng="0" ptsTypes="AAAAAAAAAAAAAAAAAAAAAAAAAAAAAAAAAAAAAAAAAAAAAAAAAAAAAAAAAAAAAAAAAAAAAAAAAAAAAAAAAAAAAAAAAAAA">
                                      <p:cBhvr>
                                        <p:cTn id="8" dur="2000" fill="hold"/>
                                        <p:tgtEl>
                                          <p:spTgt spid="6"/>
                                        </p:tgtEl>
                                        <p:attrNameLst>
                                          <p:attrName>ppt_x</p:attrName>
                                          <p:attrName>ppt_y</p:attrName>
                                        </p:attrNameLst>
                                      </p:cBhvr>
                                      <p:rCtr x="15330"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81400"/>
            <a:ext cx="7772400" cy="1470025"/>
          </a:xfrm>
        </p:spPr>
        <p:txBody>
          <a:bodyPr rtlCol="0">
            <a:normAutofit fontScale="90000"/>
          </a:bodyPr>
          <a:lstStyle/>
          <a:p>
            <a:pPr>
              <a:defRPr/>
            </a:pPr>
            <a:r>
              <a:rPr lang="en-US" b="1" dirty="0">
                <a:solidFill>
                  <a:srgbClr val="FF0000"/>
                </a:solidFill>
                <a:effectLst>
                  <a:outerShdw blurRad="38100" dist="38100" dir="2700000" algn="tl">
                    <a:srgbClr val="000000">
                      <a:alpha val="43137"/>
                    </a:srgbClr>
                  </a:outerShdw>
                </a:effectLst>
              </a:rPr>
              <a:t>Codes of conduct </a:t>
            </a:r>
            <a:r>
              <a:rPr lang="en-US" b="1" dirty="0">
                <a:effectLst>
                  <a:outerShdw blurRad="38100" dist="38100" dir="2700000" algn="tl">
                    <a:srgbClr val="000000">
                      <a:alpha val="43137"/>
                    </a:srgbClr>
                  </a:outerShdw>
                </a:effectLst>
              </a:rPr>
              <a:t>include norms, values, and beliefs that apply to all life sciences professions worldwide.</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dirty="0"/>
              <a:t/>
            </a:r>
            <a:br>
              <a:rPr lang="en-US" dirty="0"/>
            </a:br>
            <a:r>
              <a:rPr lang="en-US" dirty="0"/>
              <a:t>____________________</a:t>
            </a:r>
          </a:p>
        </p:txBody>
      </p:sp>
      <p:sp>
        <p:nvSpPr>
          <p:cNvPr id="6" name="TextBox 5"/>
          <p:cNvSpPr txBox="1">
            <a:spLocks noChangeArrowheads="1"/>
          </p:cNvSpPr>
          <p:nvPr/>
        </p:nvSpPr>
        <p:spPr bwMode="auto">
          <a:xfrm>
            <a:off x="1295400" y="936831"/>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7" name="TextBox 6"/>
          <p:cNvSpPr txBox="1">
            <a:spLocks noChangeArrowheads="1"/>
          </p:cNvSpPr>
          <p:nvPr/>
        </p:nvSpPr>
        <p:spPr bwMode="auto">
          <a:xfrm>
            <a:off x="5029200" y="9144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447800" y="6409678"/>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6 0.21721 C -0.00642 0.2378 -0.00781 0.2637 -0.0099 0.2873 C -0.00868 0.32454 -0.01302 0.31575 0.01875 0.30997 C 0.05243 0.29123 0.03941 0.30025 0.05885 0.28614 C 0.0816 0.24589 0.0776 0.19361 0.08646 0.14689 C 0.08819 0.1381 0.08889 0.13 0.09184 0.1219 C 0.11545 0.12653 0.12205 0.12977 0.13472 0.1566 C 0.13976 0.18459 0.13524 0.2031 0.11771 0.22068 C 0.06788 0.27111 0.03819 0.28822 -0.02413 0.30048 C -0.04201 0.29632 -0.05417 0.30164 -0.06076 0.28013 C -0.06562 0.21304 -0.02222 0.16169 0.01424 0.12422 C 0.03212 0.10617 0.05069 0.08859 0.07309 0.08142 C 0.08125 0.07888 0.08976 0.08073 0.09809 0.08027 C 0.12344 0.0835 0.12674 0.08906 0.14375 0.11358 C 0.14497 0.11774 0.1474 0.12144 0.14722 0.1256 C 0.14514 0.16354 0.1184 0.16354 0.09635 0.16493 C 0.06771 0.16053 0.04809 0.15429 0.02135 0.1455 C 0.01458 0.14689 0.00729 0.14619 0.00087 0.14943 C -0.0283 0.16354 -0.04618 0.20472 -0.06354 0.23502 C -0.09167 0.28452 -0.11771 0.32616 -0.1375 0.38145 C -0.13628 0.38584 -0.13663 0.39185 -0.13403 0.39556 C -0.13038 0.40088 -0.10764 0.40041 -0.10729 0.40041 C -0.06319 0.39417 -0.02431 0.3863 0.01771 0.36803 C 0.04097 0.35785 0.06476 0.3479 0.08299 0.32523 C 0.1066 0.29586 0.1125 0.25144 0.11875 0.21119 C 0.12431 0.17603 0.12569 0.16747 0.15434 0.16493 C 0.17882 0.17071 0.17344 0.16609 0.1901 0.17904 C 0.19705 0.18436 0.21059 0.19569 0.21059 0.19593 C 0.21962 0.21698 0.21788 0.20772 0.21962 0.22207 C 0.21719 0.2297 0.21684 0.23941 0.2125 0.24543 C 0.20295 0.25838 0.16476 0.26625 0.15799 0.26833 C 0.16059 0.24265 0.18507 0.22415 0.19896 0.21235 C 0.25451 0.16562 0.31528 0.14457 0.38021 0.1411 C 0.40417 0.14642 0.425 0.14874 0.44549 0.16609 C 0.45434 0.18436 0.44722 0.19593 0.43472 0.20772 C 0.40799 0.2334 0.38108 0.23664 0.34896 0.2408 C 0.29983 0.23548 0.27413 0.24473 0.24184 0.20171 C 0.23177 0.15637 0.27882 0.13324 0.30434 0.1219 C 0.31597 0.11681 0.32795 0.11358 0.3401 0.11126 C 0.35017 0.10941 0.36042 0.11034 0.37049 0.11011 C 0.40799 0.11936 0.42882 0.12352 0.44722 0.16956 C 0.44774 0.17441 0.44948 0.17904 0.44896 0.1839 C 0.44549 0.21212 0.43299 0.21304 0.4151 0.21813 C 0.37413 0.21281 0.34514 0.21096 0.30885 0.18737 C 0.28177 0.16956 0.26267 0.13324 0.23385 0.1219 C 0.22639 0.12399 0.21806 0.12283 0.21146 0.12769 C 0.17361 0.15614 0.14514 0.22577 0.12222 0.26833 C 0.10851 0.29354 0.09097 0.31529 0.08021 0.34328 C 0.07622 0.38075 0.1092 0.37913 0.12847 0.38006 C 0.15139 0.37774 0.17448 0.37705 0.19722 0.37289 C 0.23681 0.36572 0.27569 0.34143 0.3125 0.32176 C 0.3349 0.30997 0.34566 0.30372 0.36424 0.28475 C 0.37344 0.27573 0.39097 0.25514 0.39097 0.25538 C 0.4151 0.17071 0.40556 0.01411 0.32847 -0.02221 C 0.31944 -0.02637 0.30955 -0.02614 0.3 -0.02799 C 0.27708 -0.02128 0.2533 -0.01828 0.23125 -0.00787 C 0.21128 0.00162 0.17344 0.04603 0.16059 0.06361 C 0.10938 0.13486 0.04826 0.2223 0.02674 0.31922 C 0.02639 0.32246 0.02552 0.32547 0.02587 0.3287 C 0.02674 0.33911 0.02656 0.34975 0.03021 0.35878 C 0.03351 0.36641 0.05521 0.37358 0.05885 0.37543 C 0.07448 0.37127 0.13056 0.36063 0.14896 0.34698 C 0.17448 0.32778 0.24688 0.26093 0.22135 0.28013 C 0.14167 0.34073 0.07517 0.43881 0.04184 0.55262 C 0.03837 0.59681 0.06285 0.57159 0.0901 0.56373 C 0.10521 0.55054 0.1224 0.54083 0.13559 0.5244 C 0.13941 0.51931 0.12483 0.52486 0.11962 0.52648 C 0.11337 0.5288 0.10747 0.53227 0.10174 0.53597 C 0.06979 0.55586 0.04653 0.58061 0.02396 0.616 C 0.02292 0.61971 0.01788 0.63798 0.01771 0.64214 C 0.01667 0.69095 0.04792 0.69118 0.07674 0.69697 C 0.11927 0.69465 0.18021 0.70136 0.225 0.67869 C 0.22934 0.67291 0.23003 0.66782 0.23212 0.65972 C 0.23177 0.63173 0.23125 0.60351 0.23125 0.57529 C 0.23125 0.57344 0.23073 0.5702 0.23212 0.56951 C 0.23455 0.56789 0.2375 0.5702 0.2401 0.57067 C 0.2566 0.58061 0.26736 0.5938 0.275 0.616 C 0.27413 0.62294 0.27465 0.63058 0.27222 0.63706 C 0.26615 0.65348 0.25451 0.64561 0.24462 0.64307 C 0.2342 0.64099 0.22431 0.6359 0.21424 0.63266 C 0.21094 0.62965 0.20816 0.62919 0.20521 0.62549 C 0.20226 0.61346 0.20747 0.60421 0.2125 0.59565 C 0.22778 0.56951 0.25174 0.53527 0.2776 0.53042 C 0.28368 0.53296 0.28698 0.5318 0.28837 0.54106 C 0.28958 0.54869 0.2901 0.56465 0.2901 0.56488 C 0.28854 0.59426 0.28976 0.61739 0.26424 0.62294 C 0.2559 0.62271 0.24757 0.62271 0.23924 0.62202 C 0.23472 0.62156 0.22552 0.60721 0.21875 0.60374 C 0.21528 0.60698 0.21024 0.61392 0.20625 0.616 C 0.20556 0.61647 0.20521 0.61762 0.20434 0.61832 C 0.20226 0.61924 0.19983 0.61786 0.19809 0.61947 C 0.1967 0.6204 0.19757 0.62364 0.19635 0.62549 " pathEditMode="relative" rAng="0" ptsTypes="fffffffffffffffffffffffffffffffffffffffffffffffffffffffffffffffffffffffffffffffffffffffffffA">
                                      <p:cBhvr>
                                        <p:cTn id="6" dur="2000" fill="hold"/>
                                        <p:tgtEl>
                                          <p:spTgt spid="6"/>
                                        </p:tgtEl>
                                        <p:attrNameLst>
                                          <p:attrName>ppt_x</p:attrName>
                                          <p:attrName>ppt_y</p:attrName>
                                        </p:attrNameLst>
                                      </p:cBhvr>
                                      <p:rCtr x="15573" y="11936"/>
                                    </p:animMotion>
                                  </p:childTnLst>
                                </p:cTn>
                              </p:par>
                              <p:par>
                                <p:cTn id="7"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3216275"/>
            <a:ext cx="5943600" cy="1470025"/>
          </a:xfrm>
        </p:spPr>
        <p:txBody>
          <a:bodyPr rtlCol="0">
            <a:normAutofit fontScale="90000"/>
          </a:bodyPr>
          <a:lstStyle/>
          <a:p>
            <a:pPr algn="l"/>
            <a:r>
              <a:rPr lang="en-US" sz="2700" b="1" dirty="0">
                <a:effectLst>
                  <a:outerShdw blurRad="38100" dist="38100" dir="2700000" algn="tl">
                    <a:srgbClr val="000000">
                      <a:alpha val="43137"/>
                    </a:srgbClr>
                  </a:outerShdw>
                </a:effectLst>
              </a:rPr>
              <a:t>In general, </a:t>
            </a:r>
            <a:r>
              <a:rPr lang="en-US" sz="2700" b="1" dirty="0">
                <a:solidFill>
                  <a:srgbClr val="FF0000"/>
                </a:solidFill>
                <a:effectLst>
                  <a:outerShdw blurRad="38100" dist="38100" dir="2700000" algn="tl">
                    <a:srgbClr val="000000">
                      <a:alpha val="43137"/>
                    </a:srgbClr>
                  </a:outerShdw>
                </a:effectLst>
              </a:rPr>
              <a:t>codes of conduct </a:t>
            </a:r>
            <a:r>
              <a:rPr lang="en-US" sz="2700" b="1" dirty="0">
                <a:effectLst>
                  <a:outerShdw blurRad="38100" dist="38100" dir="2700000" algn="tl">
                    <a:srgbClr val="000000">
                      <a:alpha val="43137"/>
                    </a:srgbClr>
                  </a:outerShdw>
                </a:effectLst>
              </a:rPr>
              <a:t>are: </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Developed for most professions;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Increasing in number;</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Promulgated as guidelines;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Used to train the current and future scientific community in best practices;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Living documents and subject to change.</a:t>
            </a:r>
            <a:br>
              <a:rPr lang="en-US" sz="2700" b="1" dirty="0">
                <a:effectLst>
                  <a:outerShdw blurRad="38100" dist="38100" dir="2700000" algn="tl">
                    <a:srgbClr val="000000">
                      <a:alpha val="43137"/>
                    </a:srgbClr>
                  </a:outerShdw>
                </a:effectLst>
              </a:rPr>
            </a:br>
            <a:r>
              <a:rPr lang="en-US" dirty="0"/>
              <a:t/>
            </a:r>
            <a:br>
              <a:rPr lang="en-US" dirty="0"/>
            </a:br>
            <a:r>
              <a:rPr lang="en-US" dirty="0"/>
              <a:t>__________________</a:t>
            </a:r>
          </a:p>
        </p:txBody>
      </p:sp>
      <p:sp>
        <p:nvSpPr>
          <p:cNvPr id="4" name="TextBox 3"/>
          <p:cNvSpPr txBox="1">
            <a:spLocks noChangeArrowheads="1"/>
          </p:cNvSpPr>
          <p:nvPr/>
        </p:nvSpPr>
        <p:spPr bwMode="auto">
          <a:xfrm>
            <a:off x="1597241" y="645611"/>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5" name="TextBox 4"/>
          <p:cNvSpPr txBox="1">
            <a:spLocks noChangeArrowheads="1"/>
          </p:cNvSpPr>
          <p:nvPr/>
        </p:nvSpPr>
        <p:spPr bwMode="auto">
          <a:xfrm>
            <a:off x="4724400" y="64561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2286000" y="622924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28" y="2514600"/>
            <a:ext cx="2079625" cy="2079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191 0.01389 C 0.04323 0.02963 0.02326 0.00811 0.01354 0.02223 C 0.01441 0.02963 0.01423 0.0375 0.01614 0.04468 C 0.02413 0.0757 0.06736 0.08172 0.08663 0.08519 C 0.10451 0.08357 0.12239 0.08357 0.14027 0.08172 C 0.1559 0.07986 0.16961 0.06389 0.17777 0.04723 C 0.18003 0.04283 0.17934 0.03866 0.18229 0.03519 C 0.18993 0.03681 0.19531 0.0426 0.20104 0.04954 C 0.17343 0.09561 0.11232 0.09537 0.07239 0.09723 C 0.04548 0.09399 0.0059 0.10209 -0.01146 0.06621 C -0.01927 0.00417 0.04826 -0.02986 0.08229 -0.03981 C 0.096 -0.04375 0.11024 -0.04467 0.12413 -0.04699 C 0.13819 -0.0449 0.15243 -0.0456 0.16614 -0.04097 C 0.19843 -0.03009 0.23958 0.00139 0.25902 0.03889 C 0.26007 0.04375 0.26198 0.05162 0.26163 0.05672 C 0.26076 0.06829 0.26024 0.0801 0.25729 0.09051 C 0.25573 0.09723 0.24027 0.11227 0.2375 0.11482 C 0.2118 0.1375 0.17309 0.13611 0.14375 0.13727 C 0.13698 0.13542 0.1302 0.13195 0.12326 0.13149 C 0.09253 0.1294 0.07847 0.17315 0.07239 0.20533 C 0.075 0.24908 0.07135 0.27246 0.08854 0.30903 C 0.12569 0.38797 0.2125 0.39283 0.27413 0.39723 C 0.30989 0.39306 0.32135 0.39908 0.34566 0.37801 C 0.36198 0.31181 0.32309 0.24954 0.29826 0.19792 C 0.29479 0.19098 0.28923 0.17315 0.28316 0.16713 C 0.26753 0.15186 0.24514 0.14977 0.22691 0.14699 C 0.20694 0.15024 0.18663 0.15047 0.16701 0.15649 C 0.12986 0.16783 0.1 0.21088 0.0875 0.25649 C 0.08524 0.27824 0.08246 0.28959 0.0875 0.3125 C 0.11076 0.4169 0.2151 0.43774 0.28316 0.44121 C 0.33402 0.43611 0.39062 0.43611 0.4375 0.40417 C 0.44548 0.3919 0.44739 0.38496 0.44826 0.36852 C 0.4427 0.31551 0.42517 0.28611 0.40277 0.24005 C 0.39982 0.23403 0.39791 0.22709 0.39566 0.22061 C 0.39496 0.21875 0.39218 0.21436 0.39375 0.21482 C 0.40573 0.21829 0.41371 0.23403 0.42239 0.24561 C 0.4302 0.25649 0.43767 0.26736 0.44479 0.27917 C 0.4585 0.30139 0.46718 0.32408 0.47951 0.34723 C 0.4717 0.36274 0.446 0.36042 0.43489 0.36135 C 0.38507 0.36574 0.34809 0.36436 0.29375 0.36505 C 0.23368 0.36829 0.17291 0.37246 0.11354 0.35787 C 0.09704 0.34861 0.08906 0.33959 0.08229 0.31713 C 0.08402 0.30463 0.08385 0.29121 0.0875 0.27917 C 0.10711 0.21389 0.17239 0.14584 0.22326 0.1338 C 0.23854 0.1301 0.25434 0.13218 0.26979 0.13149 C 0.28732 0.13774 0.30573 0.14051 0.32239 0.15047 C 0.36597 0.17639 0.41336 0.23172 0.43663 0.28866 C 0.41961 0.37176 0.3592 0.38519 0.30364 0.39838 C 0.26354 0.39445 0.22309 0.39283 0.18316 0.38635 C 0.15329 0.38149 0.12395 0.35486 0.11163 0.31852 C 0.10764 0.30672 0.10937 0.28311 0.10104 0.2757 C 0.06788 0.30764 0.05173 0.36343 0.03854 0.4125 C 0.0375 0.43264 0.03402 0.46551 0.04027 0.48611 C 0.06007 0.54977 0.1151 0.55024 0.15816 0.55255 C 0.21163 0.54815 0.26302 0.54329 0.31527 0.52778 C 0.33246 0.52269 0.34948 0.51644 0.36614 0.5088 C 0.37829 0.50301 0.40191 0.48982 0.40191 0.48982 C 0.41336 0.47686 0.41736 0.46644 0.42326 0.44815 C 0.42621 0.40301 0.42031 0.37662 0.40191 0.33635 C 0.36927 0.26482 0.34097 0.16482 0.27691 0.13149 C 0.26163 0.1338 0.246 0.13357 0.23125 0.13866 C 0.19201 0.15232 0.15104 0.19699 0.12326 0.23403 C 0.06892 0.30579 0.0052 0.37824 -0.00625 0.48473 C -0.00469 0.49491 -0.00504 0.50556 -0.00174 0.51482 C 0.01007 0.54699 0.04687 0.54375 0.06788 0.54561 C 0.14461 0.53658 0.19531 0.50695 0.26614 0.46598 C 0.27621 0.46019 0.2875 0.45741 0.29652 0.44908 C 0.31961 0.42894 0.34097 0.4176 0.36788 0.40903 C 0.38715 0.41274 0.40711 0.41065 0.41875 0.43403 C 0.41632 0.45093 0.37882 0.47061 0.37239 0.47524 C 0.3618 0.48334 0.31614 0.49514 0.30729 0.49815 C 0.27882 0.50718 0.25 0.51343 0.22152 0.52292 C 0.20902 0.52732 0.19722 0.53426 0.18489 0.53843 C 0.17482 0.5419 0.16458 0.54422 0.15451 0.54699 C 0.10277 0.5419 0.05017 0.5426 0.02691 0.47061 C 0.01944 0.41065 0.0493 0.34121 0.09288 0.31968 C 0.10677 0.31274 0.11701 0.31459 0.13229 0.31366 C 0.15816 0.31968 0.18489 0.3213 0.20989 0.33172 C 0.24479 0.3463 0.2625 0.38681 0.26979 0.43056 C 0.2677 0.43959 0.26701 0.44908 0.26354 0.45764 C 0.25816 0.47061 0.23923 0.48334 0.23125 0.48727 C 0.1993 0.50301 0.16284 0.50093 0.12951 0.50278 C 0.14496 0.53125 0.16302 0.54445 0.18854 0.54699 C 0.20086 0.54283 0.21232 0.53982 0.22413 0.5338 C 0.25989 0.54908 0.30468 0.54422 0.34114 0.54699 C 0.40642 0.55209 0.471 0.55949 0.53576 0.57223 C 0.56927 0.56713 0.56475 0.575 0.55816 0.53033 C 0.55642 0.51899 0.55764 0.52199 0.55451 0.51598 C 0.55208 0.52176 0.55086 0.52801 0.54826 0.5338 C 0.53889 0.55394 0.52361 0.56088 0.50729 0.56621 C 0.35364 0.55764 0.41909 0.56019 0.31076 0.55649 C 0.29184 0.55417 0.27743 0.54676 0.26701 0.52431 C 0.26562 0.51667 0.26979 0.49607 0.2625 0.5088 C 0.25902 0.52292 0.25625 0.55255 0.25625 0.55301 C 0.25711 0.56297 0.25746 0.57385 0.25902 0.5838 C 0.26267 0.60949 0.28142 0.62014 0.29652 0.63056 C 0.2835 0.63588 0.27326 0.62361 0.26875 0.64352 C 0.27152 0.64861 0.26961 0.64699 0.275 0.64699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26" y="28611"/>
                                    </p:animMotion>
                                  </p:childTnLst>
                                </p:cTn>
                              </p:par>
                              <p:par>
                                <p:cTn id="7" presetID="0" presetClass="path" presetSubtype="0" accel="50000" decel="50000" fill="hold" grpId="0" nodeType="withEffect">
                                  <p:stCondLst>
                                    <p:cond delay="0"/>
                                  </p:stCondLst>
                                  <p:childTnLst>
                                    <p:animMotion origin="layout" path="M 0 -0.04907 C -0.00208 -0.02662 -0.01562 -0.00694 -0.02865 0.00694 C -0.04132 0.0206 -0.04253 0.025 -0.05799 0.03565 C -0.08767 0.05532 -0.12083 0.06319 -0.1526 0.07361 C -0.16198 0.08148 -0.15972 0.06667 -0.15799 0.05787 C -0.15503 0.04306 -0.14965 0.02824 -0.14201 0.01643 C -0.12865 -0.0044 -0.10243 -0.0338 -0.0849 -0.04653 C -0.01806 -0.0963 0.05538 -0.12245 0.13125 -0.12639 C 0.15417 -0.12245 0.16927 -0.12176 0.18385 -0.09792 C 0.18576 -0.08935 0.18681 -0.08056 0.1875 -0.07153 C 0.18785 -0.06713 0.18628 -0.06111 0.18837 -0.05741 C 0.19045 -0.0537 0.19826 -0.05255 0.19826 -0.05255 C 0.20868 -0.05417 0.2191 -0.05509 0.22951 -0.05741 C 0.2349 -0.05857 0.24288 -0.07037 0.24288 -0.07037 C 0.23177 -0.12454 0.1934 -0.13125 0.15625 -0.13819 C 0.1401 -0.13657 0.12378 -0.13773 0.10799 -0.13357 C 0.09931 -0.13148 0.0684 -0.10509 0.06337 -0.10023 C 0.03247 -0.07014 -0.00486 -0.02963 -0.0151 0.02245 C -0.01545 0.02593 -0.01615 0.0294 -0.01615 0.0331 C -0.01615 0.05231 -0.01111 0.05463 0.00174 0.05926 C 0.04896 0.04954 0.10573 0.03079 0.13385 -0.02662 C 0.13993 -0.06389 0.11962 -0.07199 0.0974 -0.08472 C 0.07413 -0.08218 0.05069 -0.08148 0.0276 -0.07639 C -0.01128 -0.06782 -0.05139 -0.02523 -0.07413 0.01643 C -0.08681 0.06944 -0.03524 0.05995 -0.01076 0.06181 C 0.01997 0.05833 0.05052 0.0537 0.08125 0.05093 C 0.10278 0.05718 0.09271 0.05139 0.05712 0.08079 C 0.04323 0.09236 0.02656 0.09653 0.01076 0.10231 C -0.03698 0.11944 -0.08698 0.12292 -0.13576 0.13079 C -0.13976 0.13032 -0.1724 0.13403 -0.1849 0.12361 C -0.18958 0.1125 -0.19253 0.08657 -0.17951 0.09005 C -0.17569 0.09468 -0.17378 0.10208 -0.17135 0.1081 C -0.16545 0.14861 -0.16545 0.13796 -0.17674 0.20694 C -0.19306 0.30671 -0.26597 0.32361 -0.33038 0.33796 C -0.4474 0.33588 -0.39618 0.33542 -0.3651 0.33912 C -0.34792 0.3412 -0.33056 0.34375 -0.31337 0.3463 C -0.22066 0.34074 -0.11372 0.35509 -0.02951 0.28681 C -0.01354 0.25602 -0.01701 0.2331 -0.02951 0.19259 C -0.04722 0.13495 -0.09132 0.10301 -0.13299 0.08657 C -0.14878 0.08796 -0.16493 0.08588 -0.18038 0.09005 C -0.20399 0.09676 -0.23038 0.12106 -0.24913 0.13912 C -0.29497 0.18287 -0.33681 0.23356 -0.3474 0.30926 C -0.34132 0.3588 -0.35243 0.38056 -0.32135 0.3963 C -0.31406 0.39977 -0.3059 0.40023 -0.29826 0.40231 C -0.27083 0.39676 -0.24288 0.39537 -0.21615 0.38565 C -0.15694 0.36435 -0.10608 0.325 -0.04549 0.31065 C -0.02292 0.31551 -0.04809 0.32639 -0.0599 0.3331 C -0.07552 0.3419 -0.12361 0.36111 -0.1375 0.36528 C -0.16806 0.37454 -0.21615 0.38171 -0.24635 0.38912 C -0.28663 0.39884 -0.32674 0.40949 -0.36701 0.41898 C -0.39184 0.41435 -0.40104 0.42407 -0.40365 0.39745 C -0.39948 0.36319 -0.40017 0.36157 -0.38038 0.31412 C -0.35399 0.25093 -0.33264 0.14745 -0.26788 0.14143 C -0.24184 0.14861 -0.24045 0.16296 -0.23038 0.19398 C -0.22934 0.23727 -0.2276 0.25116 -0.23576 0.30093 C -0.24306 0.34514 -0.27083 0.37801 -0.27951 0.4213 C -0.27917 0.425 -0.27969 0.42917 -0.27865 0.4331 C -0.27674 0.44028 -0.26267 0.4412 -0.25885 0.44259 C -0.24132 0.4331 -0.23142 0.41782 -0.21962 0.39838 C -0.21927 0.41319 -0.22135 0.42824 -0.21875 0.44259 C -0.21128 0.48426 -0.20069 0.52477 -0.1901 0.56505 C -0.18455 0.58634 -0.16302 0.59977 -0.14913 0.60694 C -0.11736 0.62361 -0.08368 0.63009 -0.05 0.63565 C -0.02292 0.63287 -0.01128 0.64468 -0.00712 0.61528 C -0.01562 0.56134 -0.0092 0.58727 -0.0349 0.5213 C -0.04844 0.48657 -0.06146 0.44444 -0.0849 0.42014 C -0.09323 0.41157 -0.10365 0.4088 -0.11337 0.40463 C -0.13212 0.40741 -0.15122 0.40787 -0.16962 0.41296 C -0.17726 0.41505 -0.1842 0.42106 -0.19115 0.42569 C -0.21424 0.44143 -0.23038 0.45856 -0.23837 0.49143 C -0.23976 0.52083 -0.23819 0.55023 -0.23125 0.57847 C -0.23003 0.58333 -0.22795 0.5875 -0.22674 0.59236 C -0.225 0.59931 -0.2224 0.61296 -0.2224 0.61296 C -0.22934 0.62431 -0.22396 0.61829 -0.23663 0.62361 C -0.25816 0.63241 -0.2776 0.63704 -0.3 0.64028 C -0.31528 0.63727 -0.32569 0.64005 -0.3349 0.62454 C -0.3375 0.61065 -0.33229 0.59167 -0.32674 0.57963 C -0.3184 0.56157 -0.30885 0.54468 -0.3 0.52731 C -0.28177 0.49097 -0.27378 0.47847 -0.23663 0.47245 C -0.21892 0.46968 -0.20087 0.46921 -0.18299 0.46759 C -0.11875 0.47523 -0.03437 0.47963 0.00712 0.5581 C 0.01493 0.59213 -0.0059 0.6088 -0.02674 0.62014 C -0.06233 0.63958 -0.09948 0.64421 -0.1375 0.6463 C -0.17274 0.63889 -0.19583 0.63542 -0.21163 0.58889 C -0.21719 0.54028 -0.19983 0.50949 -0.18385 0.46759 C -0.16215 0.41088 -0.13941 0.35116 -0.10538 0.30579 C -0.10087 0.26829 -0.0934 0.23264 -0.08576 0.1963 C -0.08177 0.17755 -0.07917 0.14931 -0.06875 0.13426 C -0.06163 0.10995 -0.0533 0.08634 -0.04462 0.06273 C -0.0375 0.04421 -0.02691 0.02801 -0.02135 0.0081 C -0.01823 -0.00301 -0.01424 -0.01898 -0.0099 -0.03009 C -0.00799 -0.03449 -0.00573 -0.03889 -0.00365 -0.04306 C -0.00208 -0.04653 0.00087 -0.0537 0.00087 -0.0537 C -0.00017 -0.04977 0 -0.05139 0 -0.04907 Z " pathEditMode="relative" ptsTypes="ffffffffffffffffffffffffffffffffffffffffffffffffffffffffffffffffffffffffffffffffffffffffffffff">
                                      <p:cBhvr>
                                        <p:cTn id="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5335" y="3443179"/>
            <a:ext cx="6446265" cy="1676400"/>
          </a:xfrm>
        </p:spPr>
        <p:txBody>
          <a:bodyPr rtlCol="0">
            <a:noAutofit/>
          </a:bodyPr>
          <a:lstStyle/>
          <a:p>
            <a:pPr algn="l">
              <a:defRPr/>
            </a:pPr>
            <a:r>
              <a:rPr lang="en-US" sz="2000" b="1" dirty="0">
                <a:effectLst>
                  <a:outerShdw blurRad="38100" dist="38100" dir="2700000" algn="tl">
                    <a:srgbClr val="000000">
                      <a:alpha val="43137"/>
                    </a:srgbClr>
                  </a:outerShdw>
                </a:effectLst>
              </a:rPr>
              <a:t>Examples of </a:t>
            </a:r>
            <a:r>
              <a:rPr lang="en-US" sz="2000" b="1" dirty="0">
                <a:solidFill>
                  <a:srgbClr val="FF0000"/>
                </a:solidFill>
                <a:effectLst>
                  <a:outerShdw blurRad="38100" dist="38100" dir="2700000" algn="tl">
                    <a:srgbClr val="000000">
                      <a:alpha val="43137"/>
                    </a:srgbClr>
                  </a:outerShdw>
                </a:effectLst>
              </a:rPr>
              <a:t>codes of conduct </a:t>
            </a:r>
            <a:r>
              <a:rPr lang="en-US" sz="2000" b="1" dirty="0">
                <a:effectLst>
                  <a:outerShdw blurRad="38100" dist="38100" dir="2700000" algn="tl">
                    <a:srgbClr val="000000">
                      <a:alpha val="43137"/>
                    </a:srgbClr>
                  </a:outerShdw>
                </a:effectLst>
              </a:rPr>
              <a:t>include:</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(A) DIY Bio Code of Ethics</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(B) The International Association of Synthetic Biology (IASB) Code of Conduct for Best Practices in Gene Synthesis</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(C ) International Union of Microbiological Societies (IUMS) Code of Ethics against Misuse of Scientific Knowledge, Research and Resources</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800" dirty="0"/>
              <a:t/>
            </a:r>
            <a:br>
              <a:rPr lang="en-US" sz="2800" dirty="0"/>
            </a:br>
            <a:r>
              <a:rPr lang="en-US" sz="2800" dirty="0"/>
              <a:t>   ____________________</a:t>
            </a:r>
          </a:p>
        </p:txBody>
      </p:sp>
      <p:sp>
        <p:nvSpPr>
          <p:cNvPr id="4" name="TextBox 3"/>
          <p:cNvSpPr txBox="1">
            <a:spLocks noChangeArrowheads="1"/>
          </p:cNvSpPr>
          <p:nvPr/>
        </p:nvSpPr>
        <p:spPr bwMode="auto">
          <a:xfrm>
            <a:off x="849481" y="328183"/>
            <a:ext cx="32766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A</a:t>
            </a:r>
          </a:p>
        </p:txBody>
      </p:sp>
      <p:sp>
        <p:nvSpPr>
          <p:cNvPr id="5" name="TextBox 4"/>
          <p:cNvSpPr txBox="1">
            <a:spLocks noChangeArrowheads="1"/>
          </p:cNvSpPr>
          <p:nvPr/>
        </p:nvSpPr>
        <p:spPr bwMode="auto">
          <a:xfrm>
            <a:off x="4849981" y="328183"/>
            <a:ext cx="35433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B</a:t>
            </a:r>
          </a:p>
        </p:txBody>
      </p:sp>
      <p:sp>
        <p:nvSpPr>
          <p:cNvPr id="6" name="TextBox 5"/>
          <p:cNvSpPr txBox="1">
            <a:spLocks noChangeArrowheads="1"/>
          </p:cNvSpPr>
          <p:nvPr/>
        </p:nvSpPr>
        <p:spPr bwMode="auto">
          <a:xfrm>
            <a:off x="849481" y="1090183"/>
            <a:ext cx="3299988"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All of these</a:t>
            </a:r>
          </a:p>
        </p:txBody>
      </p:sp>
      <p:sp>
        <p:nvSpPr>
          <p:cNvPr id="7" name="TextBox 6"/>
          <p:cNvSpPr txBox="1">
            <a:spLocks noChangeArrowheads="1"/>
          </p:cNvSpPr>
          <p:nvPr/>
        </p:nvSpPr>
        <p:spPr bwMode="auto">
          <a:xfrm>
            <a:off x="4849981" y="1064532"/>
            <a:ext cx="35433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C</a:t>
            </a:r>
          </a:p>
        </p:txBody>
      </p:sp>
      <p:sp>
        <p:nvSpPr>
          <p:cNvPr id="2055" name="TextBox 7"/>
          <p:cNvSpPr txBox="1">
            <a:spLocks noChangeArrowheads="1"/>
          </p:cNvSpPr>
          <p:nvPr/>
        </p:nvSpPr>
        <p:spPr bwMode="auto">
          <a:xfrm>
            <a:off x="1628747" y="64008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pic>
        <p:nvPicPr>
          <p:cNvPr id="2052" name="Picture 4" descr="Image result for scientist code of conduc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95601"/>
            <a:ext cx="2389760" cy="1676400"/>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4.11288E-6 C -0.02517 0.00717 -0.03229 0.01549 -0.06076 0.03562 C -0.07552 0.04603 -0.08975 0.05482 -0.10191 0.07009 C -0.10555 0.09021 -0.09166 0.11542 -0.07604 0.12005 C -0.05885 0.12514 -0.0684 0.12329 -0.04739 0.12491 C -0.01528 0.12121 0.01684 0.11334 0.04549 0.09276 C 0.05434 0.08651 0.06875 0.07448 0.075 0.06407 C 0.07743 0.06014 0.0783 0.05274 0.08212 0.05227 C 0.15139 0.04372 0.21771 0.01341 0.28646 0.00231 C 0.30625 -0.00093 0.32639 0.00069 0.34636 4.11288E-6 C 0.36337 0.0111 0.38143 0.01573 0.39809 0.02845 C 0.4224 0.04695 0.44427 0.07171 0.4625 0.09993 C 0.4724 0.14018 0.43091 0.16377 0.40972 0.17603 C 0.35938 0.20541 0.30052 0.22345 0.24549 0.22623 C 0.22431 0.2297 0.20347 0.23201 0.18212 0.2334 C 0.16129 0.23294 0.11893 0.25399 0.11962 0.22623 C 0.11979 0.21674 0.12448 0.20726 0.12222 0.19847 C 0.12118 0.19454 0.11632 0.20078 0.11337 0.20217 C 0.10677 0.20518 0.10018 0.20772 0.09375 0.21165 C 0.08542 0.21674 0.03073 0.25352 0.02222 0.26185 C -0.0158 0.29909 -0.02691 0.31182 -0.05 0.35345 C -0.05364 0.35993 -0.05694 0.36664 -0.05989 0.37358 C -0.06284 0.38052 -0.06788 0.39509 -0.06788 0.39532 C -0.0684 0.39949 -0.07048 0.40388 -0.06979 0.40828 C -0.06493 0.44043 -0.04166 0.43997 -0.02153 0.44506 C 0.00295 0.44344 0.02743 0.44367 0.05174 0.4402 C 0.09896 0.43326 0.17275 0.39208 0.2 0.3368 C 0.20972 0.31714 0.21198 0.30372 0.21771 0.28198 C 0.22275 0.23201 0.22639 0.16354 0.19271 0.12838 C 0.18195 0.11728 0.16893 0.11751 0.15625 0.11519 C 0.07448 0.12607 0.04028 0.18667 -0.01614 0.26301 C -0.0276 0.27851 -0.03837 0.29493 -0.04739 0.31297 C -0.05868 0.33564 -0.06701 0.36063 -0.07691 0.38445 C -0.07882 0.38931 -0.08142 0.3937 -0.08316 0.39856 C -0.08507 0.40388 -0.0875 0.41522 -0.0875 0.41545 C -0.08663 0.4247 -0.08698 0.43465 -0.08489 0.4439 C -0.07934 0.46773 -0.05208 0.48068 -0.0375 0.48901 C -0.01996 0.48623 -0.00208 0.48577 0.01511 0.48068 C 0.08056 0.46148 0.15261 0.37705 0.18212 0.29863 C 0.18334 0.2903 0.18663 0.28198 0.18559 0.27365 C 0.17622 0.19824 0.18959 0.11288 0.13299 0.0916 C 0.12535 0.08882 0.11754 0.08836 0.10972 0.08674 C 0.10538 0.0872 0.0632 0.08558 0.05347 0.09993 C 0.14653 0.11843 -0.01319 0.08744 0.30087 0.11057 C 0.32396 0.11219 0.35556 0.14249 0.37587 0.16053 C 0.39688 0.20633 0.33594 0.24635 0.3125 0.26185 C 0.23507 0.31274 0.14636 0.33957 0.06059 0.34998 C 0.03924 0.34536 0.02604 0.34929 0.01337 0.32847 C 0.01059 0.291 0.02813 0.26116 0.04549 0.23456 C 0.13247 0.10039 0.21823 0.08836 0.34722 0.04395 C 0.39757 0.06176 0.42882 0.11381 0.44011 0.1795 C 0.42587 0.29724 0.31563 0.30603 0.24549 0.31529 C 0.23212 0.31714 0.21858 0.31852 0.20521 0.32014 C 0.17726 0.31482 0.16424 0.31968 0.14809 0.29285 C 0.13976 0.25815 0.1474 0.23016 0.16146 0.19986 C 0.19288 0.13301 0.24722 0.08397 0.30521 0.06777 C 0.32188 0.06315 0.33924 0.06453 0.35625 0.06292 C 0.37292 0.06638 0.39028 0.06615 0.40625 0.07356 C 0.44462 0.09137 0.48247 0.13347 0.49722 0.18436 C 0.49931 0.22276 0.49011 0.26463 0.475 0.29747 C 0.46979 0.30881 0.46146 0.31691 0.45521 0.32731 C 0.44913 0.33749 0.44931 0.34212 0.44011 0.3486 C 0.41459 0.36641 0.38056 0.36872 0.35261 0.36988 C 0.30052 0.37242 0.24844 0.37335 0.19636 0.37497 C 0.15 0.45177 0.14271 0.53527 0.12587 0.63196 C 0.12674 0.64446 0.12622 0.65764 0.12847 0.67013 C 0.13681 0.71686 0.17674 0.71987 0.20521 0.72611 C 0.26945 0.72264 0.32709 0.72519 0.38299 0.68193 C 0.3908 0.66713 0.39445 0.65834 0.39636 0.64029 C 0.38663 0.57182 0.37327 0.48091 0.31771 0.45338 C 0.29236 0.44089 0.29861 0.44413 0.27136 0.44274 C 0.22952 0.44737 0.22865 0.44459 0.19722 0.4712 C 0.18802 0.46056 0.17934 0.44899 0.16962 0.43904 C 0.16181 0.43118 0.15382 0.42378 0.14636 0.41522 C 0.14445 0.41313 0.10486 0.35692 0.08924 0.3486 C 0.0816 0.33634 0.0882 0.34813 0.07934 0.32361 C 0.0691 0.29539 0.05643 0.26856 0.04809 0.23918 C 0.03802 0.20333 0.03021 0.17071 0.02136 0.13555 C 0.02101 0.10155 0.0217 0.06731 0.02049 0.03331 C 0.02049 0.03099 0.01858 0.02937 0.01771 0.02729 C 0.01285 0.01434 0.00695 0.00925 -2.22222E-6 4.11288E-6 Z " pathEditMode="relative" rAng="0" ptsTypes="fffffffffffffffffffffffffffffffffffffffffffffffffffffffffffffffffffffffffffffffff">
                                      <p:cBhvr>
                                        <p:cTn id="6" dur="2000" fill="hold"/>
                                        <p:tgtEl>
                                          <p:spTgt spid="4"/>
                                        </p:tgtEl>
                                        <p:attrNameLst>
                                          <p:attrName>ppt_x</p:attrName>
                                          <p:attrName>ppt_y</p:attrName>
                                        </p:attrNameLst>
                                      </p:cBhvr>
                                      <p:rCtr x="19688" y="36248"/>
                                    </p:animMotion>
                                  </p:childTnLst>
                                </p:cTn>
                              </p:par>
                              <p:par>
                                <p:cTn id="7" presetID="0" presetClass="path" presetSubtype="0" accel="50000" decel="50000" fill="hold" grpId="0" nodeType="withEffect">
                                  <p:stCondLst>
                                    <p:cond delay="0"/>
                                  </p:stCondLst>
                                  <p:childTnLst>
                                    <p:animMotion origin="layout" path="M 1.94444E-6 3.73352E-6 C -0.02448 -0.00625 -0.06997 0.02544 -0.08299 0.04163 C -0.0875 0.04719 -0.09219 0.05251 -0.09636 0.05829 C -0.10139 0.06523 -0.10764 0.0805 -0.11615 0.08327 C -0.11875 0.09252 -0.11788 0.11774 -0.1099 0.12491 C -0.10834 0.1263 -0.10399 0.12676 -0.10261 0.12722 C -0.07778 0.11913 -0.05695 0.10478 -0.03386 0.09044 C 0.00503 0.06639 0.04566 0.04256 0.08819 0.03469 C 0.09948 0.03562 0.10139 0.03284 0.10538 0.04418 C 0.08958 0.07009 0.05312 0.06685 0.03107 0.06916 C -0.02222 0.06754 -0.07379 0.065 -0.12674 0.06083 C -0.14115 0.06268 -0.1566 0.06569 -0.16875 0.07749 C -0.18768 0.06847 -0.20972 0.0761 -0.22865 0.07749 C -0.26493 0.08744 -0.30243 0.09669 -0.33386 0.12491 C -0.33976 0.13 -0.36077 0.16261 -0.3724 0.16909 C -0.37795 0.20564 -0.34722 0.21883 -0.32674 0.22276 C -0.31007 0.22114 -0.29323 0.2216 -0.27674 0.21813 C -0.23993 0.21027 -0.19792 0.18297 -0.17049 0.14989 C -0.16441 0.13277 -0.16077 0.1182 -0.15799 0.09993 C -0.15677 0.08281 -0.15677 0.07402 -0.14288 0.07147 C -0.13785 0.07263 -0.13247 0.0724 -0.12761 0.07494 C -0.11979 0.07934 -0.11649 0.09553 -0.11424 0.10478 C -0.11545 0.11635 -0.11563 0.12861 -0.11788 0.14041 C -0.12847 0.19685 -0.17778 0.20286 -0.21337 0.20819 C -0.26354 0.20587 -0.3092 0.20772 -0.35712 0.19523 C -0.36215 0.19176 -0.36441 0.19107 -0.36702 0.18459 C -0.34358 0.09831 -0.2632 0.04094 -0.2 0.02498 C -0.18073 0.02012 -0.16077 0.02035 -0.14115 0.01804 C -0.12413 0.0192 -0.10695 0.01827 -0.09011 0.02151 C -0.05608 0.02822 0.00469 0.05528 0.02673 0.09646 C 0.03177 0.11635 0.01215 0.12098 0.0026 0.12491 C 0.00937 0.12815 0.01024 0.12954 0.01163 0.13925 C 0.00416 0.16493 -0.00486 0.17395 -0.02327 0.19153 C -0.0724 0.23872 -0.13038 0.25884 -0.1849 0.29169 C -0.20382 0.3028 -0.24757 0.32454 -0.26962 0.34744 C -0.27604 0.35438 -0.28334 0.36086 -0.2875 0.37034 C -0.28959 0.3752 -0.29288 0.38584 -0.29288 0.38607 C -0.29011 0.40064 -0.26771 0.39717 -0.26077 0.39764 C -0.21024 0.39047 -0.16459 0.36571 -0.11962 0.33449 C -0.09705 0.31899 -0.08021 0.30812 -0.06511 0.27989 C -0.04202 0.23687 -0.03073 0.15336 -0.0224 0.11404 C -0.01997 0.07841 -0.02327 0.04464 -0.04636 0.02498 C -0.05712 0.0259 -0.06823 0.02405 -0.07865 0.02752 C -0.11441 0.03932 -0.1474 0.08605 -0.16962 0.12144 C -0.19827 0.16724 -0.22761 0.21674 -0.25174 0.2681 C -0.26406 0.29377 -0.27292 0.33379 -0.28577 0.35716 C -0.28143 0.37636 -0.26702 0.3708 -0.25365 0.3715 C -0.23247 0.36872 -0.18646 0.36433 -0.16077 0.356 C -0.13299 0.34628 -0.14306 0.34536 -0.11702 0.32986 C -0.09375 0.31598 -0.07431 0.3065 -0.05365 0.28591 C -0.04879 0.27596 -0.04549 0.2644 -0.03924 0.25607 C -0.03785 0.25422 -0.03785 0.26093 -0.03663 0.26324 C -0.03403 0.2674 -0.0309 0.27157 -0.02761 0.27504 C -0.00434 0.29863 0.01302 0.31135 0.04097 0.32732 C 0.06632 0.34189 0.09236 0.35438 0.11788 0.36803 C 0.13802 0.3789 0.1618 0.38977 0.17413 0.41545 C 0.18021 0.45732 0.1151 0.46865 0.09739 0.47374 C 0.0493 0.48739 0.00087 0.49155 -0.0474 0.50219 C -0.09601 0.5133 -0.14497 0.52509 -0.19288 0.54013 C -0.20799 0.53018 -0.18247 0.46865 -0.17952 0.45824 C -0.17917 0.45709 -0.18056 0.46009 -0.18125 0.46079 C -0.18386 0.46379 -0.18629 0.4668 -0.18924 0.46911 C -0.19479 0.47351 -0.20087 0.47629 -0.20625 0.48091 C -0.22865 0.50034 -0.25104 0.52001 -0.2724 0.54129 C -0.30191 0.57159 -0.32222 0.59218 -0.34202 0.63312 C -0.34879 0.64746 -0.35365 0.65302 -0.35712 0.66805 C -0.35868 0.68216 -0.35955 0.68586 -0.35538 0.7046 C -0.35087 0.72565 -0.31754 0.72889 -0.30625 0.73074 C -0.25243 0.72264 -0.20313 0.70599 -0.15261 0.681 C -0.13524 0.67221 -0.11771 0.66366 -0.1 0.65602 C -0.08681 0.65047 -0.07431 0.647 -0.0625 0.63682 C -0.06163 0.63497 -0.0599 0.63312 -0.0599 0.63081 C -0.0599 0.62688 -0.06545 0.61994 -0.0625 0.61901 C -0.03368 0.61207 -0.00434 0.61277 0.02482 0.60953 C 0.0526 0.60212 0.08038 0.59472 0.10798 0.58709 C 0.11701 0.58454 0.12604 0.58177 0.13489 0.57853 C 0.14236 0.57599 0.15712 0.56928 0.15712 0.56928 C 0.16701 0.56002 0.15521 0.51769 0.15451 0.51538 C 0.14809 0.4897 0.12153 0.4099 0.11076 0.38931 C 0.10191 0.37265 0.09653 0.35415 0.08298 0.34536 C 0.07535 0.29354 0.06788 0.22854 0.05607 0.17487 C 0.05278 0.15961 0.04982 0.13671 0.03663 0.13092 C 0.00139 0.15521 -0.04688 0.1337 -0.0875 0.14295 C -0.09653 0.14758 -0.10087 0.1485 -0.10799 0.15591 C -0.11476 0.16285 -0.12101 0.16817 -0.10712 0.16423 C -0.09288 0.15544 -0.07847 0.14665 -0.06424 0.13809 C -0.03837 0.12283 -0.01146 0.11265 0.00989 0.08697 C 0.01076 0.00323 0.02726 0.02082 0.0026 0.00832 C 0.00017 0.00347 0.00087 0.00624 1.94444E-6 3.73352E-6 Z " pathEditMode="relative" rAng="0" ptsTypes="fffffffffffffffffffffffffffffffffffffffffffffffffffffffffffffffffffffffffffffffffffffffff">
                                      <p:cBhvr>
                                        <p:cTn id="8" dur="2000" fill="hold"/>
                                        <p:tgtEl>
                                          <p:spTgt spid="5"/>
                                        </p:tgtEl>
                                        <p:attrNameLst>
                                          <p:attrName>ppt_x</p:attrName>
                                          <p:attrName>ppt_y</p:attrName>
                                        </p:attrNameLst>
                                      </p:cBhvr>
                                      <p:rCtr x="-9896" y="36225"/>
                                    </p:animMotion>
                                  </p:childTnLst>
                                </p:cTn>
                              </p:par>
                              <p:par>
                                <p:cTn id="9" presetID="0" presetClass="path" presetSubtype="0" accel="50000" decel="50000" fill="hold" grpId="0" nodeType="withEffect">
                                  <p:stCondLst>
                                    <p:cond delay="0"/>
                                  </p:stCondLst>
                                  <p:childTnLst>
                                    <p:animMotion origin="layout" path="M 0.05018 0.20587 C 0.04115 0.22646 0.03976 0.25237 0.03768 0.27596 C 0.03889 0.3132 0.03455 0.30441 0.06632 0.29863 C 0.1 0.27989 0.08698 0.28892 0.10643 0.2748 C 0.12917 0.23455 0.12518 0.18228 0.13403 0.13555 C 0.13577 0.12676 0.13646 0.11866 0.13941 0.11057 C 0.16302 0.11519 0.16962 0.11843 0.1823 0.14527 C 0.18733 0.17325 0.18282 0.19176 0.16528 0.20934 C 0.11546 0.25977 0.08577 0.27689 0.02344 0.28915 C 0.00556 0.28498 -0.00659 0.2903 -0.01319 0.26879 C -0.01805 0.20171 0.02535 0.15035 0.06181 0.11288 C 0.07969 0.09484 0.09827 0.07726 0.12066 0.07009 C 0.12882 0.06754 0.13733 0.06939 0.14566 0.06893 C 0.17101 0.07217 0.17431 0.07772 0.19132 0.10224 C 0.19254 0.1064 0.19497 0.1101 0.1948 0.11427 C 0.19271 0.1522 0.16598 0.1522 0.14393 0.15359 C 0.11528 0.1492 0.09566 0.14295 0.06893 0.13416 C 0.06216 0.13555 0.05487 0.13486 0.04844 0.13809 C 0.01927 0.1522 0.00139 0.19338 -0.01597 0.22368 C -0.04409 0.27319 -0.07013 0.31482 -0.08993 0.37011 C -0.08871 0.3745 -0.08906 0.38052 -0.08645 0.38422 C -0.08281 0.38954 -0.06007 0.38908 -0.05972 0.38908 C -0.01562 0.38283 0.02327 0.37497 0.06528 0.35669 C 0.08855 0.34651 0.11233 0.33657 0.13056 0.3139 C 0.15417 0.28452 0.16007 0.24011 0.16632 0.19986 C 0.17188 0.1647 0.17327 0.15614 0.20191 0.15359 C 0.22639 0.15938 0.22101 0.15475 0.23768 0.1677 C 0.24462 0.17302 0.25816 0.18436 0.25816 0.18459 C 0.26719 0.20564 0.26546 0.19639 0.26719 0.21073 C 0.26476 0.21836 0.26441 0.22808 0.26007 0.23409 C 0.25052 0.24705 0.21233 0.25491 0.20556 0.25699 C 0.20816 0.23132 0.23264 0.21281 0.24653 0.20101 C 0.30209 0.15429 0.36285 0.13324 0.42778 0.12977 C 0.45174 0.13509 0.47257 0.1374 0.49306 0.15475 C 0.50191 0.17302 0.4948 0.18459 0.4823 0.19639 C 0.45556 0.22206 0.42865 0.2253 0.39653 0.22947 C 0.3474 0.22415 0.32171 0.2334 0.28941 0.19037 C 0.27934 0.14503 0.32639 0.1219 0.35191 0.11057 C 0.36355 0.10548 0.37552 0.10224 0.38768 0.09993 C 0.39775 0.09808 0.40799 0.099 0.41806 0.09877 C 0.45556 0.10802 0.47639 0.11219 0.4948 0.15822 C 0.49532 0.16308 0.49705 0.1677 0.49653 0.17256 C 0.49306 0.20078 0.48056 0.20171 0.46268 0.2068 C 0.42171 0.20148 0.39271 0.19963 0.35643 0.17603 C 0.32934 0.15822 0.31025 0.1219 0.28143 0.11057 C 0.27396 0.11265 0.26563 0.11149 0.25903 0.11635 C 0.22118 0.1448 0.19271 0.21443 0.1698 0.25699 C 0.15608 0.28221 0.13855 0.30395 0.12778 0.33194 C 0.12379 0.36941 0.15677 0.3678 0.17605 0.36872 C 0.19896 0.36641 0.22205 0.36571 0.2448 0.36155 C 0.28438 0.35438 0.32327 0.33009 0.36007 0.31043 C 0.38247 0.29863 0.39323 0.29239 0.41181 0.27342 C 0.42101 0.2644 0.43855 0.24381 0.43855 0.24404 C 0.46268 0.15938 0.45313 0.00277 0.37605 -0.03355 C 0.36702 -0.03771 0.35712 -0.03748 0.34757 -0.03933 C 0.32466 -0.03262 0.30087 -0.02961 0.27882 -0.0192 C 0.25886 -0.00972 0.22101 0.03469 0.20816 0.05227 C 0.15695 0.12352 0.09584 0.21096 0.07431 0.30788 C 0.07396 0.31112 0.07309 0.31413 0.07344 0.31737 C 0.07431 0.32778 0.07414 0.33842 0.07778 0.34744 C 0.08108 0.35507 0.10278 0.36224 0.10643 0.36409 C 0.12205 0.35993 0.17813 0.34929 0.19653 0.33564 C 0.22205 0.31644 0.29445 0.24959 0.26893 0.26879 C 0.18924 0.3294 0.12275 0.42748 0.08941 0.54129 C 0.08594 0.58547 0.11042 0.56025 0.13768 0.55239 C 0.15278 0.5392 0.16997 0.52949 0.18316 0.51307 C 0.18698 0.50798 0.1724 0.51353 0.16719 0.51515 C 0.16094 0.51746 0.15504 0.52093 0.14931 0.52463 C 0.11737 0.54452 0.0941 0.56928 0.07153 0.60467 C 0.07049 0.60837 0.06546 0.62664 0.06528 0.63081 C 0.06424 0.67962 0.09549 0.67985 0.12431 0.68563 C 0.16684 0.68332 0.22778 0.69003 0.27257 0.66736 C 0.27691 0.66157 0.27761 0.65648 0.27969 0.64839 C 0.27934 0.6204 0.27882 0.59218 0.27882 0.56396 C 0.27882 0.56211 0.2783 0.55887 0.27969 0.55817 C 0.28212 0.55655 0.28507 0.55887 0.28768 0.55933 C 0.30417 0.56928 0.31493 0.58246 0.32257 0.60467 C 0.32171 0.61161 0.32223 0.61924 0.3198 0.62572 C 0.31372 0.64214 0.30209 0.63428 0.29219 0.63173 C 0.28177 0.62965 0.27188 0.62456 0.26181 0.62132 C 0.25851 0.61832 0.25573 0.61785 0.25278 0.61415 C 0.24983 0.60212 0.25504 0.59287 0.26007 0.58431 C 0.27535 0.55817 0.29931 0.52394 0.32518 0.51908 C 0.33125 0.52162 0.33455 0.52047 0.33594 0.52972 C 0.33716 0.53735 0.33768 0.55332 0.33768 0.55355 C 0.33612 0.58292 0.33733 0.60606 0.31181 0.61161 C 0.30348 0.61138 0.29514 0.61138 0.28681 0.61068 C 0.2823 0.61022 0.27309 0.59588 0.26632 0.59241 C 0.26285 0.59565 0.25782 0.60259 0.25382 0.60467 C 0.25313 0.60513 0.25278 0.60629 0.25191 0.60698 C 0.24983 0.60791 0.2474 0.60652 0.24566 0.60814 C 0.24427 0.60906 0.24514 0.6123 0.24393 0.61415 " pathEditMode="relative" rAng="0" ptsTypes="fffffffffffffffffffffffffffffffffffffffffffffffffffffffffffffffffffffffffffffffffffffffffffA">
                                      <p:cBhvr>
                                        <p:cTn id="10" dur="2000" fill="hold"/>
                                        <p:tgtEl>
                                          <p:spTgt spid="6"/>
                                        </p:tgtEl>
                                        <p:attrNameLst>
                                          <p:attrName>ppt_x</p:attrName>
                                          <p:attrName>ppt_y</p:attrName>
                                        </p:attrNameLst>
                                      </p:cBhvr>
                                      <p:rCtr x="15573" y="11936"/>
                                    </p:animMotion>
                                  </p:childTnLst>
                                </p:cTn>
                              </p:par>
                              <p:par>
                                <p:cTn id="11"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0"/>
            <a:ext cx="7772400" cy="1470025"/>
          </a:xfrm>
        </p:spPr>
        <p:txBody>
          <a:bodyPr rtlCol="0">
            <a:normAutofit fontScale="90000"/>
          </a:bodyPr>
          <a:lstStyle/>
          <a:p>
            <a:pPr algn="just" eaLnBrk="1" fontAlgn="auto" hangingPunct="1">
              <a:spcAft>
                <a:spcPts val="0"/>
              </a:spcAft>
              <a:defRPr/>
            </a:pPr>
            <a:r>
              <a:rPr lang="en-US" sz="4000" b="1" dirty="0">
                <a:solidFill>
                  <a:srgbClr val="FF0000"/>
                </a:solidFill>
                <a:effectLst>
                  <a:outerShdw blurRad="38100" dist="38100" dir="2700000" algn="tl">
                    <a:srgbClr val="000000">
                      <a:alpha val="43137"/>
                    </a:srgbClr>
                  </a:outerShdw>
                </a:effectLst>
              </a:rPr>
              <a:t>Complacency</a:t>
            </a:r>
            <a:r>
              <a:rPr lang="en-US" sz="4000" b="1" dirty="0">
                <a:effectLst>
                  <a:outerShdw blurRad="38100" dist="38100" dir="2700000" algn="tl">
                    <a:srgbClr val="000000">
                      <a:alpha val="43137"/>
                    </a:srgbClr>
                  </a:outerShdw>
                </a:effectLst>
              </a:rPr>
              <a:t> is the worst enemy of biosafety and biosecurity and is nurtured by a lax organizational culture</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t>
            </a:r>
            <a:r>
              <a:rPr lang="en-US" dirty="0"/>
              <a:t>____________________</a:t>
            </a:r>
          </a:p>
        </p:txBody>
      </p:sp>
      <p:sp>
        <p:nvSpPr>
          <p:cNvPr id="4" name="TextBox 3"/>
          <p:cNvSpPr txBox="1">
            <a:spLocks noChangeArrowheads="1"/>
          </p:cNvSpPr>
          <p:nvPr/>
        </p:nvSpPr>
        <p:spPr bwMode="auto">
          <a:xfrm>
            <a:off x="1410070" y="627856"/>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5" name="TextBox 4"/>
          <p:cNvSpPr txBox="1">
            <a:spLocks noChangeArrowheads="1"/>
          </p:cNvSpPr>
          <p:nvPr/>
        </p:nvSpPr>
        <p:spPr bwMode="auto">
          <a:xfrm>
            <a:off x="4686670" y="627856"/>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2055" name="TextBox 7"/>
          <p:cNvSpPr txBox="1">
            <a:spLocks noChangeArrowheads="1"/>
          </p:cNvSpPr>
          <p:nvPr/>
        </p:nvSpPr>
        <p:spPr bwMode="auto">
          <a:xfrm>
            <a:off x="1447800" y="63246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57 -0.04769 C -0.04618 -0.04352 -0.04497 -0.03611 -0.08993 -0.00023 C -0.09914 0.00718 -0.11059 0.01921 -0.1158 0.0331 C -0.1224 0.07847 -0.09289 0.07755 -0.06841 0.08079 C -0.02483 0.07593 0.0493 0.07268 0.07882 0.01759 C 0.08107 0.0044 0.08159 0.00393 0.07777 -0.01435 C 0.07396 -0.03426 0.06684 -0.03472 0.07882 -0.02986 C 0.08663 -0.02199 0.09184 -0.01273 0.09479 -0.00023 C 0.08073 0.04074 0.04427 0.04745 0.01371 0.05463 C -0.02153 0.05162 -0.03351 0.05949 -0.04966 0.02361 C -0.054 -0.0294 -0.01684 -0.08102 0.02083 -0.0919 C 0.02899 -0.09421 0.0375 -0.09352 0.04583 -0.09421 C 0.06475 -0.09213 0.0684 -0.09282 0.08073 -0.07639 C 0.08385 -0.05509 0.04843 -0.04352 0.04045 -0.03935 C -0.00782 -0.01366 -0.05973 -0.00509 -0.10782 0.02014 C -0.11841 0.02569 -0.12604 0.03611 -0.13629 0.04143 C -0.1533 0.11389 -0.06962 0.12523 -0.03629 0.12963 C 0.01163 0.12454 0.03906 0.12639 0.07882 0.09745 C 0.08281 0.08912 0.08489 0.07778 0.09132 0.07245 C 0.09409 0.07014 0.09184 0.08148 0.09323 0.08565 C 0.09496 0.09236 0.0967 0.09931 0.10034 0.10463 C 0.10885 0.11782 0.11805 0.13079 0.12882 0.14028 C 0.17482 0.18102 0.23941 0.17546 0.29218 0.17731 C 0.29583 0.17824 0.30416 0.17616 0.30277 0.18079 C 0.29566 0.20694 0.24149 0.21643 0.22968 0.22014 C 0.15798 0.2419 0.09392 0.26273 0.0217 0.26759 C -0.004 0.26273 -0.01702 0.27014 -0.02657 0.24143 C -0.02483 0.22963 -0.02552 0.21643 -0.02118 0.20579 C 0.01128 0.125 0.06857 0.03171 0.14045 0.01528 C 0.15955 0.01088 0.17916 0.01366 0.19843 0.01296 C 0.21788 0.02014 0.23802 0.02315 0.25642 0.03426 C 0.28593 0.05185 0.30816 0.08588 0.32083 0.12361 C 0.32187 0.13935 0.32448 0.15463 0.31996 0.17014 C 0.29722 0.24491 0.20729 0.25833 0.15746 0.26528 C 0.14409 0.26713 0.13055 0.26852 0.11718 0.27014 C 0.09826 0.26829 0.08107 0.27523 0.07083 0.25463 C 0.07639 0.22569 0.08107 0.16111 0.11545 0.17593 C 0.13854 0.19861 0.14948 0.22755 0.15659 0.26412 C 0.15868 0.29306 0.14375 0.29028 0.12534 0.29514 C 0.05139 0.29213 -0.01702 0.28704 -0.08993 0.29259 C -0.10417 0.30347 -0.11667 0.31412 -0.1283 0.32963 C -0.13959 0.36065 -0.12327 0.3912 -0.10504 0.41181 C -0.06754 0.45417 -0.02032 0.46065 0.02621 0.46759 C 0.0684 0.46481 0.13281 0.47292 0.15833 0.41412 C 0.1592 0.4081 0.16111 0.40231 0.16093 0.3963 C 0.16076 0.38588 0.16024 0.375 0.15746 0.36528 C 0.15694 0.36319 0.15434 0.36667 0.15295 0.36759 C 0.14843 0.37106 0.14375 0.37431 0.13958 0.37847 C 0.13055 0.38773 0.1217 0.39722 0.11371 0.4081 C 0.07309 0.46412 0.04323 0.53356 0.03073 0.60926 C 0.03402 0.63426 0.03316 0.66065 0.04045 0.68426 C 0.05521 0.73333 0.11059 0.74028 0.14218 0.74745 C 0.21146 0.74352 0.30243 0.74954 0.36093 0.68681 C 0.4092 0.57616 0.32291 0.45417 0.27083 0.38194 C 0.25451 0.35926 0.24965 0.35093 0.22708 0.34514 C 0.19948 0.35069 0.17639 0.36968 0.15382 0.39143 C 0.1085 0.43495 0.06232 0.49352 0.04496 0.56643 C 0.0467 0.57986 0.046 0.59444 0.05017 0.60694 C 0.06527 0.65093 0.11944 0.64491 0.1467 0.6463 C 0.21302 0.63356 0.27517 0.61042 0.33246 0.56181 C 0.35468 0.52176 0.3434 0.46852 0.31093 0.44259 C 0.27934 0.41736 0.24253 0.4206 0.20729 0.41759 C 0.17569 0.40116 0.29357 0.44074 0.2467 0.41643 C 0.23472 0.39306 0.23316 0.37731 0.22968 0.34861 C 0.23055 0.32523 0.22951 0.30162 0.23229 0.27847 C 0.24132 0.20787 0.29253 0.15602 0.34027 0.13796 C 0.37465 0.14537 0.40208 0.14838 0.42257 0.19028 C 0.43055 0.20694 0.44409 0.24259 0.44409 0.24259 C 0.44896 0.29745 0.42413 0.32523 0.3868 0.34143 C 0.34288 0.36065 0.29427 0.37338 0.24843 0.38194 C 0.22777 0.38009 0.20816 0.38727 0.19583 0.36412 C 0.19114 0.34468 0.19861 0.32569 0.20573 0.30926 C 0.22656 0.26018 0.25538 0.22431 0.29843 0.21181 C 0.31458 0.20718 0.33107 0.20694 0.34757 0.20463 C 0.40677 0.20949 0.4368 0.2088 0.48784 0.25231 C 0.50677 0.26852 0.52639 0.28449 0.53784 0.31065 C 0.52795 0.35602 0.48975 0.3588 0.4592 0.36643 C 0.39531 0.38264 0.33107 0.38565 0.26614 0.38681 C 0.24201 0.38773 0.21597 0.39861 0.19323 0.38681 C 0.18941 0.38495 0.19184 0.37593 0.18958 0.3713 C 0.18767 0.36736 0.18385 0.36551 0.18159 0.36181 C 0.14861 0.31088 0.15746 0.32199 0.13246 0.27847 C 0.12396 0.26366 0.11475 0.24514 0.10468 0.23194 C 0.08975 0.2125 0.08541 0.18287 0.07621 0.1581 C 0.06788 0.13634 0.06198 0.11389 0.05295 0.09259 C 0.04687 0.07824 0.03871 0.06528 0.03246 0.05093 C 0.02691 0.03889 0.02187 0.02662 0.01718 0.01412 C 0.0158 0.01018 0.01441 0.00625 0.01284 0.00231 C 0.0092 -0.00625 0.00503 -0.01111 0.00208 -0.02037 C 0.00069 -0.02963 0.00191 -0.03912 -0.00157 -0.04769 Z " pathEditMode="relative" ptsTypes="fffffffff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3.7037E-7 C -0.03351 0.01713 -0.06354 0.04583 -0.0875 0.08102 C -0.10747 0.06968 -0.13021 0.07893 -0.15087 0.08102 C -0.1592 0.08426 -0.16788 0.08588 -0.17587 0.09051 C -0.19045 0.09884 -0.19965 0.11597 -0.21076 0.12963 C -0.21111 0.12569 -0.21042 0.1213 -0.21163 0.11782 C -0.2158 0.10602 -0.23212 0.10671 -0.23924 0.10602 C -0.25174 0.10995 -0.26493 0.11088 -0.27674 0.11782 C -0.29271 0.12731 -0.31406 0.16412 -0.32326 0.17963 C -0.34965 0.22384 -0.36562 0.27546 -0.39201 0.31991 C -0.39705 0.3287 -0.40347 0.33611 -0.40799 0.34491 C -0.37205 0.35463 -0.33038 0.34213 -0.29549 0.33218 C -0.24566 0.31805 -0.14514 0.29653 -0.10087 0.24884 C -0.09549 0.23426 -0.09358 0.22083 -0.09201 0.20463 C -0.09531 0.17477 -0.0974 0.12546 -0.11701 0.10463 C -0.12778 0.09329 -0.13177 0.09491 -0.14462 0.09282 C -0.15295 0.09352 -0.16146 0.09305 -0.16962 0.09514 C -0.21319 0.10602 -0.25556 0.18356 -0.28038 0.22384 C -0.2849 0.23125 -0.28993 0.23796 -0.29375 0.2463 C -0.29965 0.25903 -0.30399 0.27083 -0.31163 0.28102 C -0.3151 0.3044 -0.28872 0.30625 -0.27674 0.30949 C -0.24149 0.31875 -0.20451 0.32315 -0.16875 0.325 C -0.15833 0.32384 -0.14792 0.32315 -0.1375 0.3213 C -0.13559 0.32106 -0.10521 0.3088 -0.11962 0.31296 C -0.13802 0.31805 -0.1566 0.32315 -0.175 0.32824 C -0.23403 0.34537 -0.29392 0.3713 -0.35451 0.37361 C -0.36163 0.37176 -0.36927 0.37176 -0.37587 0.36782 C -0.37882 0.36597 -0.37552 0.34954 -0.36875 0.3368 C -0.33628 0.27546 -0.37378 0.34421 -0.32951 0.2713 C -0.32222 0.25926 -0.31736 0.24491 -0.30885 0.23449 C -0.28177 0.20162 -0.24705 0.16481 -0.2099 0.15116 C -0.19306 0.14491 -0.17535 0.14398 -0.15799 0.14051 C -0.13837 0.14375 -0.11823 0.14282 -0.09913 0.15 C -0.05382 0.1669 -0.02934 0.2088 -0.00885 0.26065 C -0.00503 0.28403 -0.00295 0.28634 -0.00799 0.31296 C -0.01215 0.33495 -0.03003 0.35093 -0.04375 0.35949 C -0.07917 0.38194 -0.12153 0.39421 -0.1599 0.40116 C -0.17465 0.40393 -0.18958 0.4044 -0.20451 0.40602 C -0.25729 0.40255 -0.27517 0.40694 -0.31615 0.38333 C -0.31927 0.37893 -0.325 0.37569 -0.325 0.37014 C -0.325 0.3368 -0.26076 0.28032 -0.2474 0.26875 C -0.16424 0.19815 -0.14045 0.20579 -0.01962 0.15602 C 0.03316 0.16204 0.0026 0.15231 0.06788 0.20833 C 0.0724 0.21227 0.08125 0.22014 0.08125 0.22014 C 0.09375 0.2456 0.08507 0.26968 0.06337 0.28218 C 0.03976 0.29583 0.0125 0.29722 -0.0125 0.30116 C -0.05052 0.29745 -0.15 0.31111 -0.17413 0.24051 C -0.17326 0.23287 -0.17344 0.225 -0.17135 0.21782 C -0.16042 0.18125 -0.12413 0.15 -0.0974 0.13935 C -0.08576 0.13472 -0.07361 0.1338 -0.06163 0.13079 C -0.01285 0.13472 -0.02135 0.12778 0.0224 0.15602 C 0.03281 0.16273 0.04271 0.17153 0.0526 0.17963 C 0.05955 0.18542 0.07326 0.19768 0.07326 0.19768 C 0.07847 0.1868 0.07674 0.19305 0.05712 0.18218 C 0.01736 0.16018 -0.00781 0.14676 -0.04913 0.14143 C -0.06493 0.14282 -0.0809 0.14143 -0.09635 0.14491 C -0.12344 0.15162 -0.15955 0.17963 -0.17951 0.20463 C -0.18733 0.21435 -0.19288 0.22708 -0.2 0.23796 C -0.23299 0.28819 -0.26181 0.3368 -0.28125 0.39884 C -0.28177 0.40347 -0.28316 0.4081 -0.28299 0.41296 C -0.28264 0.42222 -0.28229 0.43194 -0.27951 0.44051 C -0.2717 0.46528 -0.23056 0.46343 -0.21701 0.46551 C -0.16389 0.46088 -0.11476 0.4588 -0.06424 0.4368 C -0.02257 0.41875 0.02326 0.40347 0.04462 0.34768 C 0.04306 0.33055 0.04913 0.3088 0.0401 0.2963 C 0.03438 0.28819 0.02413 0.3037 0.01701 0.30949 C -0.01372 0.33403 -0.02708 0.35046 -0.05174 0.38333 C -0.10781 0.4581 -0.15174 0.53542 -0.18663 0.62847 C -0.18715 0.63287 -0.18854 0.63727 -0.18837 0.64143 C -0.18681 0.67037 -0.17569 0.67014 -0.15712 0.67616 C -0.08108 0.6662 -0.00764 0.62847 0.05885 0.57847 C 0.09479 0.55116 0.13889 0.52315 0.15885 0.47268 C 0.16944 0.4 0.14931 0.29491 0.09201 0.26273 C 0.07934 0.25602 0.06233 0.25671 0.04913 0.25602 C -0.05365 0.26875 -0.10521 0.37176 -0.1625 0.475 C -0.18802 0.5206 -0.21354 0.56829 -0.22674 0.62268 C -0.21944 0.65069 -0.21823 0.64468 -0.19462 0.64768 C -0.17083 0.64444 -0.1467 0.64352 -0.12326 0.63796 C -0.10816 0.63426 -0.0941 0.625 -0.07951 0.61898 C -0.04288 0.60393 -0.00729 0.58866 0.02865 0.5713 C 0.05347 0.55949 0.08524 0.54884 0.10365 0.5213 C 0.1125 0.50787 0.11788 0.49167 0.12413 0.47616 C 0.12917 0.44977 0.13021 0.42176 0.1375 0.3963 C 0.15174 0.40139 0.14931 0.41065 0.15174 0.42847 C 0.15017 0.4412 0.14965 0.45833 0.14375 0.47014 C 0.13194 0.49375 0.10382 0.50162 0.0849 0.50602 C 0.08281 0.50648 0.00903 0.52222 -0.00625 0.52268 C -0.05955 0.52477 -0.11285 0.52407 -0.16615 0.525 C -0.1783 0.52893 -0.18993 0.53241 -0.20174 0.53773 C -0.20903 0.5287 -0.25851 0.5081 -0.2599 0.50694 C -0.28941 0.4875 -0.31094 0.45926 -0.32951 0.42384 C -0.33646 0.38588 -0.32326 0.37338 -0.30799 0.34143 C -0.30226 0.32986 -0.29896 0.31805 -0.28837 0.31296 C -0.25694 0.32037 -0.27743 0.31435 -0.2276 0.3368 L -0.2276 0.3368 C -0.19427 0.34768 -0.16146 0.36018 -0.12865 0.37361 C -0.12361 0.37801 -0.12378 0.37523 -0.12135 0.38449 C -0.12187 0.44676 -0.11667 0.5331 -0.13212 0.59884 C -0.13368 0.59745 -0.1349 0.5956 -0.13663 0.59514 C -0.1375 0.59491 -0.13837 0.59606 -0.13924 0.5963 C -0.1467 0.59792 -0.15208 0.59815 -0.15885 0.60116 C -0.15573 0.61088 -0.15278 0.61343 -0.14462 0.61551 C -0.13385 0.61829 -0.12517 0.61759 -0.1401 0.61759 " pathEditMode="relative" ptsTypes="fffffffffffffffffffffffffffffffffffffffffffffffffffffffffffffffffffffffffffffffffffffffffffffFffffffffA">
                                      <p:cBhvr>
                                        <p:cTn id="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3437" y="3514078"/>
            <a:ext cx="8136938" cy="1470025"/>
          </a:xfrm>
        </p:spPr>
        <p:txBody>
          <a:bodyPr rtlCol="0">
            <a:normAutofit fontScale="90000"/>
          </a:bodyPr>
          <a:lstStyle/>
          <a:p>
            <a:pPr eaLnBrk="1" fontAlgn="auto" hangingPunct="1">
              <a:spcAft>
                <a:spcPts val="0"/>
              </a:spcAft>
              <a:defRPr/>
            </a:pPr>
            <a:r>
              <a:rPr lang="en-US" sz="2700" b="1" i="1" dirty="0">
                <a:solidFill>
                  <a:schemeClr val="tx2">
                    <a:lumMod val="75000"/>
                  </a:schemeClr>
                </a:solidFill>
                <a:effectLst>
                  <a:outerShdw blurRad="38100" dist="38100" dir="2700000" algn="tl">
                    <a:srgbClr val="000000">
                      <a:alpha val="43137"/>
                    </a:srgbClr>
                  </a:outerShdw>
                </a:effectLst>
              </a:rPr>
              <a:t>“Leadership does not provide resources for optimizing biosafety and biosecurity in my laboratory. These are low priority because we have not had an incident in a long time. We have a strong culture of biosafety and biosecurity!”</a:t>
            </a:r>
            <a:r>
              <a:rPr lang="en-US" dirty="0"/>
              <a:t/>
            </a:r>
            <a:br>
              <a:rPr lang="en-US" dirty="0"/>
            </a:br>
            <a:r>
              <a:rPr lang="en-US" dirty="0"/>
              <a:t/>
            </a:r>
            <a:br>
              <a:rPr lang="en-US" dirty="0"/>
            </a:br>
            <a:r>
              <a:rPr lang="en-US" sz="3100" b="1" dirty="0">
                <a:effectLst>
                  <a:outerShdw blurRad="38100" dist="38100" dir="2700000" algn="tl">
                    <a:srgbClr val="000000">
                      <a:alpha val="43137"/>
                    </a:srgbClr>
                  </a:outerShdw>
                </a:effectLst>
              </a:rPr>
              <a:t>What is your response?</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_______________________________</a:t>
            </a:r>
          </a:p>
        </p:txBody>
      </p:sp>
      <p:sp>
        <p:nvSpPr>
          <p:cNvPr id="4" name="TextBox 3"/>
          <p:cNvSpPr txBox="1">
            <a:spLocks noChangeArrowheads="1"/>
          </p:cNvSpPr>
          <p:nvPr/>
        </p:nvSpPr>
        <p:spPr bwMode="auto">
          <a:xfrm>
            <a:off x="304800" y="795800"/>
            <a:ext cx="33528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A. Way to go!</a:t>
            </a:r>
          </a:p>
        </p:txBody>
      </p:sp>
      <p:sp>
        <p:nvSpPr>
          <p:cNvPr id="5" name="TextBox 4"/>
          <p:cNvSpPr txBox="1">
            <a:spLocks noChangeArrowheads="1"/>
          </p:cNvSpPr>
          <p:nvPr/>
        </p:nvSpPr>
        <p:spPr bwMode="auto">
          <a:xfrm>
            <a:off x="4191000" y="378768"/>
            <a:ext cx="4648200" cy="95410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C. We are safe and secure, no need to spend more money! </a:t>
            </a:r>
          </a:p>
        </p:txBody>
      </p:sp>
      <p:sp>
        <p:nvSpPr>
          <p:cNvPr id="6" name="TextBox 5"/>
          <p:cNvSpPr txBox="1">
            <a:spLocks noChangeArrowheads="1"/>
          </p:cNvSpPr>
          <p:nvPr/>
        </p:nvSpPr>
        <p:spPr bwMode="auto">
          <a:xfrm>
            <a:off x="320964" y="1447800"/>
            <a:ext cx="33528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B. That’s right!</a:t>
            </a:r>
          </a:p>
        </p:txBody>
      </p:sp>
      <p:sp>
        <p:nvSpPr>
          <p:cNvPr id="7" name="TextBox 6"/>
          <p:cNvSpPr txBox="1">
            <a:spLocks noChangeArrowheads="1"/>
          </p:cNvSpPr>
          <p:nvPr/>
        </p:nvSpPr>
        <p:spPr bwMode="auto">
          <a:xfrm>
            <a:off x="4191000" y="1447800"/>
            <a:ext cx="46482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D. This is </a:t>
            </a:r>
            <a:r>
              <a:rPr lang="en-US" sz="2800" b="1" dirty="0" smtClean="0">
                <a:latin typeface="Calibri" pitchFamily="34" charset="0"/>
              </a:rPr>
              <a:t>complacency</a:t>
            </a:r>
            <a:endParaRPr lang="en-US" sz="2800" b="1" dirty="0">
              <a:latin typeface="Calibri" pitchFamily="34" charset="0"/>
            </a:endParaRPr>
          </a:p>
        </p:txBody>
      </p:sp>
      <p:sp>
        <p:nvSpPr>
          <p:cNvPr id="2055" name="TextBox 7"/>
          <p:cNvSpPr txBox="1">
            <a:spLocks noChangeArrowheads="1"/>
          </p:cNvSpPr>
          <p:nvPr/>
        </p:nvSpPr>
        <p:spPr bwMode="auto">
          <a:xfrm>
            <a:off x="2209800" y="6370782"/>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pic>
        <p:nvPicPr>
          <p:cNvPr id="1026" name="Picture 2" descr="Image result for scientist think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66721"/>
            <a:ext cx="1905000" cy="18002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193307" y="2057400"/>
            <a:ext cx="7696200" cy="1676400"/>
          </a:xfrm>
          <a:prstGeom prst="wedgeRoundRectCallout">
            <a:avLst>
              <a:gd name="adj1" fmla="val -54409"/>
              <a:gd name="adj2" fmla="val 10954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a:spLocks noChangeArrowheads="1"/>
          </p:cNvSpPr>
          <p:nvPr/>
        </p:nvSpPr>
        <p:spPr bwMode="auto">
          <a:xfrm>
            <a:off x="2819400" y="4800601"/>
            <a:ext cx="4724400" cy="13849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latin typeface="Calibri" pitchFamily="34" charset="0"/>
              </a:rPr>
              <a:t>Complacency should be brought to the attention of lab management/leadership</a:t>
            </a:r>
            <a:endParaRPr lang="en-US"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33333E-6 C -0.00712 -0.0088 -0.01424 0.00162 -0.02066 0.00717 C -0.02379 0.00995 -0.02604 0.01435 -0.02865 0.01782 C -0.02986 0.01944 -0.03229 0.02268 -0.03229 0.02291 C -0.03907 0.0412 -0.04462 0.05926 -0.04653 0.07986 C -0.04618 0.08819 -0.0467 0.09652 -0.04566 0.10486 C -0.04445 0.11481 -0.02934 0.11689 -0.02414 0.11921 C -0.01233 0.11805 -0.00035 0.11736 0.01146 0.11551 C 0.02656 0.11319 0.03993 0.10625 0.05486 0.10486 C 0.06649 0.10231 0.07812 0.10023 0.08923 0.09537 C 0.09496 0.09282 0.09913 0.08773 0.10521 0.08588 C 0.11771 0.08194 0.13107 0.08148 0.14375 0.07986 C 0.15468 0.08055 0.1658 0.08032 0.17673 0.08217 C 0.18906 0.08426 0.20243 0.09629 0.21336 0.1037 C 0.21666 0.10972 0.21875 0.1118 0.22048 0.11921 C 0.22205 0.13981 0.22639 0.15694 0.21146 0.16921 C 0.20382 0.1618 0.19114 0.15972 0.18211 0.15717 C 0.16927 0.15787 0.15659 0.15833 0.14375 0.15949 C 0.13576 0.16018 0.13142 0.1699 0.125 0.17268 C 0.11545 0.17662 0.10555 0.17639 0.09635 0.17986 C 0.09027 0.18217 0.0842 0.18472 0.0783 0.18819 C 0.07343 0.1912 0.06406 0.19884 0.06406 0.19907 C 0.06024 0.22129 0.0809 0.24375 0.09271 0.2537 C 0.12986 0.28518 0.17864 0.28773 0.22135 0.28935 C 0.24878 0.28727 0.26632 0.29421 0.28559 0.27268 C 0.29288 0.25393 0.28715 0.24907 0.28125 0.225 C 0.28402 0.2125 0.31284 0.19977 0.31857 0.19652 C 0.34843 0.18009 0.3776 0.1699 0.40972 0.16551 C 0.4467 0.17083 0.45798 0.16018 0.46875 0.20254 C 0.45955 0.24166 0.45902 0.23773 0.44097 0.26666 C 0.43333 0.27916 0.42621 0.29213 0.41875 0.30486 C 0.41371 0.31342 0.40521 0.31759 0.39896 0.32384 C 0.36996 0.35139 0.33021 0.34838 0.29635 0.35 C 0.2684 0.34907 0.23593 0.35185 0.20711 0.34421 C 0.20104 0.34051 0.19739 0.33727 0.19271 0.33102 C 0.18646 0.31342 0.19323 0.28958 0.19896 0.27384 C 0.23802 0.16736 0.25382 0.10833 0.31059 0.03588 C 0.31597 0.02847 0.33541 0.02824 0.34271 0.02754 C 0.35798 0.02939 0.37396 0.02824 0.38923 0.03333 C 0.44982 0.05393 0.48958 0.1287 0.50625 0.20486 C 0.50451 0.22546 0.50434 0.24652 0.50086 0.26666 C 0.49132 0.32037 0.44444 0.35324 0.40885 0.36551 C 0.32014 0.39514 0.22882 0.39051 0.13836 0.40115 C 0.08906 0.37708 0.05416 0.35671 0.00086 0.34652 C -0.01875 0.34953 -0.03889 0.35 -0.05816 0.35578 C -0.06511 0.35764 -0.07084 0.36527 -0.07691 0.37037 C -0.10209 0.39166 -0.11511 0.42268 -0.12604 0.45833 C -0.12726 0.47407 -0.12848 0.47824 -0.1224 0.49652 C -0.11233 0.52685 -0.06875 0.52338 -0.05 0.525 C 0.02743 0.51921 -0.00868 0.525 0.05868 0.50949 C 0.07448 0.50578 0.08698 0.49629 0.10156 0.48935 C 0.10677 0.4868 0.11771 0.48217 0.11771 0.4824 C 0.11302 0.5118 0.11423 0.5537 0.13385 0.57384 C 0.14861 0.58912 0.16024 0.58773 0.1776 0.59051 C 0.19878 0.58703 0.21996 0.58449 0.24097 0.57986 C 0.28402 0.57037 0.26336 0.56944 0.30521 0.55602 C 0.32725 0.54884 0.35052 0.54791 0.37291 0.54282 C 0.37795 0.54514 0.39132 0.54305 0.38923 0.55 C 0.38611 0.56018 0.37413 0.55902 0.36684 0.56319 C 0.32847 0.58426 0.29253 0.60139 0.25173 0.61203 C 0.21406 0.60879 0.20538 0.61967 0.18472 0.59652 C 0.17465 0.56412 0.19166 0.54236 0.21146 0.525 C 0.24705 0.49328 0.28264 0.47986 0.325 0.47152 C 0.34913 0.47268 0.37291 0.47129 0.39705 0.475 C 0.41163 0.47731 0.43455 0.49722 0.44687 0.50833 C 0.44635 0.51342 0.44618 0.51898 0.44444 0.52384 C 0.44357 0.52662 0.4335 0.53981 0.43264 0.54051 C 0.40937 0.56921 0.38264 0.58842 0.35052 0.59652 C 0.34323 0.59838 0.33541 0.59884 0.32743 0.6 C 0.28889 0.59907 0.20711 0.60671 0.16875 0.56435 C 0.14461 0.5375 0.13524 0.49259 0.12222 0.45717 C 0.0993 0.39745 0.09982 0.4125 0.08211 0.3368 C 0.07882 0.32268 0.07812 0.30625 0.07396 0.29282 C 0.06111 0.25115 0.04027 0.21134 0.03385 0.16666 C 0.03298 0.15069 0.03021 0.13634 0.02934 0.12037 C 0.0283 0.07291 0.03038 0.09398 0.025 0.05717 C 0.02361 0.04814 0.02135 0.02986 0.02135 0.03009 C 0.021 0.025 0.0217 0.02014 0.02048 0.01551 C 0.01996 0.01365 0.01805 0.01319 0.01684 0.01203 C 0.01354 0.00926 0.00885 0.00602 0.00625 0.00254 C 0.00486 0.00069 0.00451 -0.00348 0.0026 -0.00348 C 0.00139 -0.00348 0.00086 -0.00116 3.33333E-6 3.33333E-6 Z " pathEditMode="relative" rAng="0" ptsTypes="AAAAAAAAAAAAAAAAAAAAAAAAAAAAAAAAAAAAAAAAAAAAAAAAAAAAAAAAAAAAAAAAAAAAAAAAAAAAAAAAAA">
                                      <p:cBhvr>
                                        <p:cTn id="6" dur="2000" fill="hold"/>
                                        <p:tgtEl>
                                          <p:spTgt spid="4"/>
                                        </p:tgtEl>
                                        <p:attrNameLst>
                                          <p:attrName>ppt_x</p:attrName>
                                          <p:attrName>ppt_y</p:attrName>
                                        </p:attrNameLst>
                                      </p:cBhvr>
                                      <p:rCtr x="18958" y="30417"/>
                                    </p:animMotion>
                                  </p:childTnLst>
                                </p:cTn>
                              </p:par>
                              <p:par>
                                <p:cTn id="7" presetID="0" presetClass="path" presetSubtype="0" accel="50000" decel="50000" fill="hold" grpId="0" nodeType="withEffect">
                                  <p:stCondLst>
                                    <p:cond delay="0"/>
                                  </p:stCondLst>
                                  <p:childTnLst>
                                    <p:animMotion origin="layout" path="M 0 1.48148E-6 C -0.02292 -0.00579 -0.05937 0.02153 -0.07413 0.04398 C -0.07743 0.04907 -0.09132 0.08079 -0.0974 0.08333 C -0.11215 0.09629 -0.0934 0.08055 -0.14201 0.08796 C -0.17187 0.09259 -0.20156 0.10903 -0.22951 0.12268 C -0.23524 0.12824 -0.24115 0.13333 -0.24653 0.13935 C -0.25399 0.14768 -0.26146 0.16088 -0.26962 0.16898 C -0.27448 0.16296 -0.2717 0.16481 -0.28212 0.17731 C -0.30278 0.20301 -0.32292 0.23241 -0.33576 0.26667 C -0.34635 0.33842 -0.30399 0.35509 -0.26059 0.35717 C -0.23229 0.35254 -0.1934 0.34907 -0.17326 0.31782 C -0.16337 0.28611 -0.16615 0.25532 -0.16528 0.22014 C -0.15052 0.22222 -0.13819 0.22523 -0.12413 0.23102 C -0.11024 0.24444 -0.09913 0.25995 -0.08924 0.27847 C -0.08594 0.29305 -0.07969 0.32801 -0.09653 0.33333 C -0.09931 0.33426 -0.0941 0.32639 -0.09201 0.32384 C -0.0809 0.31111 -0.06875 0.3 -0.05712 0.28796 C -0.04444 0.275 -0.02882 0.26829 -0.01424 0.25949 C 0.03576 0.22917 0.08108 0.21366 0.13576 0.21065 C 0.16493 0.21736 0.18924 0.2243 0.21076 0.25231 C 0.22535 0.31204 0.15243 0.32338 0.12413 0.32616 C 0.10938 0.32778 0.09444 0.32778 0.07951 0.32847 C 0.02066 0.31967 -0.00017 0.33009 -0.0349 0.275 C -0.03715 0.2669 -0.04149 0.2544 -0.04115 0.24514 C -0.03889 0.18287 0.00122 0.11088 0.04635 0.09282 C 0.0559 0.09676 0.06649 0.09768 0.075 0.10463 C 0.09583 0.12199 0.1158 0.17338 0.12326 0.20463 C 0.125 0.22083 0.1099 0.23217 0.1 0.23796 C 0.06146 0.26042 0.01719 0.26782 -0.02413 0.27268 C -0.07951 0.27176 -0.11979 0.27245 -0.1724 0.27384 C -0.20295 0.27754 -0.23229 0.28426 -0.25903 0.30602 C -0.27187 0.31667 -0.28108 0.33403 -0.29028 0.35 C -0.29288 0.36389 -0.2941 0.36389 -0.29323 0.38102 C -0.29271 0.43171 -0.29861 0.47592 -0.25625 0.48449 C -0.22309 0.47893 -0.20347 0.47315 -0.17413 0.45347 C -0.15052 0.42037 -0.14566 0.39954 -0.13576 0.35602 C -0.13021 0.30347 -0.12118 0.18356 -0.17674 0.17014 C -0.22083 0.17662 -0.24201 0.20347 -0.26875 0.25116 C -0.31198 0.32801 -0.34705 0.37037 -0.36701 0.44884 C -0.36788 0.45856 -0.36962 0.46759 -0.37049 0.47731 C -0.36997 0.48611 -0.37031 0.49491 -0.36875 0.50347 C -0.3684 0.50532 -0.36632 0.50579 -0.36528 0.50717 C -0.35677 0.51736 -0.3533 0.51782 -0.34115 0.51898 C -0.2783 0.50648 -0.21927 0.48842 -0.16424 0.44514 C -0.1566 0.43287 -0.1474 0.42199 -0.14115 0.40833 C -0.13472 0.39398 -0.13472 0.37477 -0.12674 0.3618 C -0.12413 0.35741 -0.1184 0.36342 -0.11424 0.36435 C -0.09757 0.36829 -0.09809 0.36921 -0.07865 0.37963 C -0.04028 0.40046 0.00938 0.42708 0.02413 0.48333 C 0.0224 0.49398 0.0224 0.50555 0.01875 0.51551 C 0.01389 0.52893 0.0059 0.53241 -0.00278 0.53796 C -0.00694 0.54074 -0.01267 0.54213 -0.01701 0.54282 C -0.02413 0.54398 -0.03837 0.54514 -0.03837 0.54537 C -0.05816 0.55139 -0.07899 0.5537 -0.09913 0.55602 C -0.12431 0.55324 -0.13924 0.55856 -0.15174 0.53102 C -0.15556 0.50879 -0.15694 0.50579 -0.15087 0.47268 C -0.14375 0.43426 -0.12222 0.37106 -0.0974 0.34629 C -0.08264 0.3 -0.06493 0.25417 -0.05174 0.20717 C -0.04583 0.18634 -0.0401 0.15694 -0.02778 0.14051 C -0.02222 0.10579 -0.01545 0.06967 -0.00087 0.03935 C 0.00226 0.02616 0.00069 0.03449 -0.00087 0.00463 C -0.00104 -0.00023 -0.00312 0.00208 0 1.48148E-6 Z " pathEditMode="relative" rAng="0" ptsTypes="AAAAAAAAAAAAAAAAAAAAAAAAAAAAAAAAAAAAAAAAAAAAAAAAAAAAAAAAAAAAAA">
                                      <p:cBhvr>
                                        <p:cTn id="8" dur="2000" fill="hold"/>
                                        <p:tgtEl>
                                          <p:spTgt spid="5"/>
                                        </p:tgtEl>
                                        <p:attrNameLst>
                                          <p:attrName>ppt_x</p:attrName>
                                          <p:attrName>ppt_y</p:attrName>
                                        </p:attrNameLst>
                                      </p:cBhvr>
                                      <p:rCtr x="-7899" y="27755"/>
                                    </p:animMotion>
                                  </p:childTnLst>
                                </p:cTn>
                              </p:par>
                              <p:par>
                                <p:cTn id="9" presetID="0" presetClass="path" presetSubtype="0" accel="50000" decel="50000" fill="hold" grpId="0" nodeType="withEffect">
                                  <p:stCondLst>
                                    <p:cond delay="0"/>
                                  </p:stCondLst>
                                  <p:childTnLst>
                                    <p:animMotion origin="layout" path="M -2.77778E-6 4.44444E-6 C -0.0125 0.00069 -0.04375 0.00069 -0.05885 0.00717 C -0.0842 0.01805 -0.09809 0.03472 -0.11875 0.0537 C -0.11996 0.05856 -0.12152 0.06273 -0.12222 0.06782 C -0.11996 0.09976 -0.09826 0.10416 -0.0776 0.10601 C -0.03837 0.10069 -0.00017 0.08171 0.03837 0.07037 C 0.09462 0.0537 0.15261 0.04907 0.2099 0.04652 C 0.25868 0.05 0.26198 0.04745 0.29549 0.06064 C 0.29948 0.06388 0.30139 0.06689 0.30452 0.07152 C 0.31285 0.12708 0.25643 0.14375 0.22778 0.14884 C 0.21528 0.15115 0.20278 0.15138 0.19028 0.15231 C 0.17657 0.15347 0.16285 0.15393 0.14913 0.15486 C 0.09913 0.15231 0.03525 0.16689 -0.0125 0.13101 C -0.01718 0.12361 -0.01996 0.11736 -0.02222 0.10833 C -0.01701 0.06504 -0.02239 0.09328 0.00625 0.02986 C 0.03698 -0.03797 0.09497 -0.10556 0.15538 -0.11783 C 0.17153 -0.12107 0.1882 -0.11852 0.20452 -0.11899 C 0.22084 -0.11621 0.23785 -0.1169 0.25365 -0.11065 C 0.304 -0.09051 0.35261 -0.02639 0.36424 0.04282 C 0.36146 0.08611 0.3658 0.12152 0.32865 0.1287 C 0.33837 0.14814 0.34254 0.16782 0.34827 0.1905 C 0.35677 0.26319 0.35417 0.35092 0.29549 0.38333 C 0.27136 0.39652 0.26302 0.39467 0.23663 0.39768 C 0.20695 0.3949 0.16823 0.3993 0.14115 0.375 C 0.13334 0.36782 0.12136 0.34907 0.11788 0.3405 C 0.11459 0.33287 0.11025 0.32592 0.10799 0.31782 C 0.10695 0.31435 0.10747 0.30902 0.10538 0.30717 C 0.104 0.30578 0.10174 0.30648 0.1 0.30601 C 0.079 0.31828 0.06823 0.34722 0.05625 0.37152 C 0.05365 0.37685 0.04948 0.38055 0.04653 0.38564 C 0.04514 0.39398 0.0441 0.39652 0.04653 0.40717 C 0.04757 0.4118 0.05834 0.42407 0.06077 0.42615 C 0.075 0.43842 0.09236 0.44537 0.10903 0.44768 C 0.12205 0.44606 0.13525 0.44583 0.14827 0.44282 C 0.17865 0.43564 0.2092 0.41527 0.23663 0.39652 C 0.25573 0.38333 0.27726 0.37083 0.29288 0.35 C 0.3007 0.30879 0.34532 0.27847 0.37327 0.27037 C 0.38177 0.26782 0.39028 0.26782 0.39913 0.26666 C 0.41372 0.26898 0.42865 0.26875 0.44288 0.27384 C 0.4625 0.28101 0.48143 0.30532 0.48924 0.32986 C 0.49566 0.38796 0.43577 0.38032 0.40799 0.38333 C 0.40434 0.38287 0.37275 0.38171 0.3625 0.37615 C 0.35851 0.37407 0.34341 0.35879 0.34115 0.35601 C 0.31945 0.33078 0.30278 0.30833 0.29115 0.27268 C 0.28976 0.25671 0.2915 0.24444 0.29653 0.22986 C 0.28073 0.20231 0.26528 0.17361 0.25 0.14537 C 0.24115 0.12916 0.23785 0.11481 0.22413 0.10601 C 0.21337 0.08842 0.22205 0.10162 0.19375 0.07268 C 0.16806 0.04652 0.15157 0.03564 0.12413 0.02152 C 0.11233 0.02453 0.11007 0.01875 0.09827 0.01782 C 0.08611 0.01689 0.07379 0.0162 0.06163 0.0155 C 0.0566 0.01388 0.05174 0.00972 0.0474 0.00601 C 0.04601 0.00486 0.04549 0.00138 0.04375 0.00115 C 0.03663 4.44444E-6 0.02952 0.00046 0.0224 4.44444E-6 C 0.01528 -0.00301 0.00747 4.44444E-6 -2.77778E-6 4.44444E-6 Z " pathEditMode="relative" rAng="0" ptsTypes="AAAAAAAAAAAAAAAAAAAAAAAAAAAAAAAAAAAAAAAAAAAAAAAAAAAAAAA">
                                      <p:cBhvr>
                                        <p:cTn id="10" dur="2000" fill="hold"/>
                                        <p:tgtEl>
                                          <p:spTgt spid="6"/>
                                        </p:tgtEl>
                                        <p:attrNameLst>
                                          <p:attrName>ppt_x</p:attrName>
                                          <p:attrName>ppt_y</p:attrName>
                                        </p:attrNameLst>
                                      </p:cBhvr>
                                      <p:rCtr x="18368" y="16412"/>
                                    </p:animMotion>
                                  </p:childTnLst>
                                </p:cTn>
                              </p:par>
                              <p:par>
                                <p:cTn id="11" presetID="0" presetClass="path" presetSubtype="0" accel="50000" decel="50000" fill="hold" grpId="0" nodeType="withEffect">
                                  <p:stCondLst>
                                    <p:cond delay="0"/>
                                  </p:stCondLst>
                                  <p:childTnLst>
                                    <p:animMotion origin="layout" path="M -0.01858 0.15324 C -0.01944 0.16319 -0.01979 0.17268 -0.02118 0.18264 C -0.02257 0.19236 -0.02795 0.2044 -0.03194 0.21227 C -0.04983 0.24977 -0.06736 0.25926 -0.09809 0.27315 C -0.10538 0.27639 -0.11059 0.28009 -0.11858 0.28148 C -0.13281 0.2868 -0.12674 0.28518 -0.13646 0.2875 C -0.14097 0.2868 -0.1474 0.2912 -0.14983 0.28634 C -0.15642 0.27245 -0.13212 0.2206 -0.13021 0.21597 C -0.11562 0.18032 -0.09392 0.13241 -0.06233 0.12338 C -0.05729 0.1243 -0.05208 0.12407 -0.04705 0.12592 C -0.03455 0.13032 -0.0276 0.14884 -0.02396 0.16342 C -0.02135 0.19305 -0.02865 0.21389 -0.03646 0.23958 C -0.03854 0.24653 -0.0401 0.25347 -0.04184 0.26018 C -0.04288 0.26389 -0.04427 0.26805 -0.04531 0.27199 C -0.04583 0.27407 -0.04705 0.27917 -0.04705 0.2794 C -0.03542 0.28958 -0.01528 0.27361 -0.00521 0.26481 C 0.02309 0.24004 0.06111 0.20903 0.0717 0.16342 C 0.06806 0.14259 0.06962 0.13935 0.05295 0.12106 C 0.02604 0.09167 0.03993 0.10463 0.01181 0.08171 C -0.00538 0.06736 -0.03681 0.06643 -0.05608 0.06389 C -0.07396 0.06574 -0.09201 0.06528 -0.10955 0.06991 C -0.11736 0.07176 -0.13073 0.0875 -0.13646 0.09606 C -0.13906 0.1 -0.14531 0.10671 -0.14531 0.10694 C -0.15278 0.12129 -0.17101 0.12014 -0.18281 0.12338 C -0.19479 0.12662 -0.20677 0.13009 -0.21858 0.13426 C -0.26753 0.15185 -0.31215 0.17778 -0.35781 0.20648 C -0.37726 0.21875 -0.39253 0.22893 -0.40781 0.24907 C -0.42083 0.22199 -0.3974 0.19792 -0.38559 0.18032 C -0.3691 0.15579 -0.35382 0.13819 -0.3283 0.13542 C -0.31753 0.13819 -0.30642 0.13866 -0.29618 0.14375 C -0.28056 0.15139 -0.27708 0.1794 -0.27309 0.19699 C -0.27465 0.22708 -0.27135 0.29745 -0.30243 0.30393 C -0.3316 0.30092 -0.34149 0.30023 -0.36493 0.28009 C -0.36875 0.27245 -0.36892 0.26759 -0.37031 0.25903 C -0.36632 0.2169 -0.36424 0.24097 -0.37934 0.22083 C -0.38976 0.18958 -0.39201 0.17176 -0.38733 0.13426 C -0.38542 0.11875 -0.3724 0.09236 -0.36771 0.0794 C -0.34097 0.00532 -0.38368 0.10046 -0.32483 -0.02431 C -0.31389 -0.04722 -0.30451 -0.06806 -0.28733 -0.08264 C -0.2816 -0.08195 -0.27587 -0.08218 -0.27031 -0.08033 C -0.26562 -0.07871 -0.26146 -0.07477 -0.25694 -0.07199 C -0.25191 -0.06875 -0.23681 -0.06875 -0.23368 -0.06852 C -0.2151 -0.06551 -0.21024 -0.07176 -0.20434 -0.05301 C -0.20642 -0.04121 -0.20747 -0.02894 -0.21059 -0.01736 C -0.21354 -0.00648 -0.2276 0.00486 -0.22205 0.01366 C -0.21493 0.02477 -0.2 0.01528 -0.18906 0.01597 C -0.16562 0.02731 -0.13125 0.0375 -0.11684 0.06736 C -0.11493 0.08217 -0.1184 0.09467 -0.12483 0.10671 C -0.11007 0.11273 -0.16111 0.11042 -0.16233 0.11042 C -0.18559 0.11504 -0.21476 0.11944 -0.23455 0.13889 C -0.24931 0.15324 -0.25243 0.16157 -0.26319 0.17801 C -0.26892 0.20417 -0.27187 0.23866 -0.24705 0.24815 C -0.24097 0.25046 -0.23455 0.25069 -0.2283 0.25162 C -0.16927 0.2419 -0.11649 0.20972 -0.06233 0.17801 C -0.03646 0.16319 -0.01233 0.14537 0.01632 0.14259 C 0.03628 0.14444 0.0434 0.13657 0.04844 0.15671 C 0.02865 0.21944 -0.02135 0.23866 -0.06858 0.24097 C -0.1026 0.23472 -0.13611 0.22477 -0.16319 0.19467 C -0.17812 0.17824 -0.19358 0.14653 -0.21493 0.14259 C -0.22031 0.14329 -0.22587 0.14305 -0.23108 0.14491 C -0.25434 0.15278 -0.26771 0.20046 -0.27569 0.22801 C -0.27865 0.24838 -0.28906 0.29699 -0.27656 0.31366 C -0.27049 0.32176 -0.26111 0.32268 -0.2533 0.3243 C -0.23941 0.32176 -0.22465 0.32338 -0.21146 0.31713 C -0.18056 0.30254 -0.18403 0.25602 -0.19358 0.34236 C -0.19219 0.38356 -0.19861 0.40602 -0.16771 0.4162 C -0.14931 0.41296 -0.14375 0.4162 -0.13368 0.39815 C -0.11389 0.41667 -0.10087 0.44167 -0.09271 0.47222 C -0.09462 0.48495 -0.09687 0.49954 -0.10434 0.50903 C -0.11337 0.52014 -0.12622 0.52153 -0.13733 0.52662 C -0.14184 0.53264 -0.14826 0.53264 -0.15434 0.53518 C -0.16736 0.54004 -0.15903 0.53611 -0.17031 0.54352 C -0.18333 0.55162 -0.17361 0.54398 -0.18646 0.55532 C -0.18733 0.55602 -0.18906 0.55764 -0.18906 0.55787 C -0.18472 0.56643 -0.19028 0.55764 -0.17656 0.55764 C -0.17535 0.55764 -0.17517 0.56018 -0.17396 0.56134 C -0.17205 0.56273 -0.16979 0.56296 -0.16771 0.56342 C -0.15521 0.56736 -0.14201 0.56736 -0.12934 0.56967 C -0.11476 0.57569 -0.12934 0.56991 -0.08993 0.57199 C -0.07326 0.57292 -0.0566 0.57546 -0.03993 0.57685 C -0.03872 0.57731 -0.03681 0.57639 -0.03646 0.57801 C -0.03524 0.58356 -0.03837 0.58542 -0.0408 0.5875 C -0.04462 0.58588 -0.04705 0.58194 -0.05069 0.58102 C -0.06024 0.5794 -0.06979 0.57917 -0.07934 0.57801 C -0.09097 0.57106 -0.10122 0.56342 -0.11406 0.56134 C -0.12257 0.55787 -0.1342 0.56504 -0.14271 0.56805 C -0.14462 0.57222 -0.14531 0.58102 -0.14531 0.58102 " pathEditMode="relative" rAng="0" ptsTypes="AAAAAAAAAAAAAAAAAAAAAAAAAAAAAAAAAAAAAAAAAAAAAAAAAAAAAAAAAAAAAAAAAAAAAAAAAAAAAAAAAAAAAAA">
                                      <p:cBhvr>
                                        <p:cTn id="12" dur="2000" fill="hold"/>
                                        <p:tgtEl>
                                          <p:spTgt spid="7"/>
                                        </p:tgtEl>
                                        <p:attrNameLst>
                                          <p:attrName>ppt_x</p:attrName>
                                          <p:attrName>ppt_y</p:attrName>
                                        </p:attrNameLst>
                                      </p:cBhvr>
                                      <p:rCtr x="-15156" y="9907"/>
                                    </p:animMotion>
                                  </p:childTnLst>
                                </p:cTn>
                              </p:par>
                            </p:childTnLst>
                          </p:cTn>
                        </p:par>
                        <p:par>
                          <p:cTn id="13" fill="hold">
                            <p:stCondLst>
                              <p:cond delay="2000"/>
                            </p:stCondLst>
                            <p:childTnLst>
                              <p:par>
                                <p:cTn id="14" presetID="1" presetClass="entr" presetSubtype="0" fill="hold" grpId="0" nodeType="afterEffect">
                                  <p:stCondLst>
                                    <p:cond delay="1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657600"/>
            <a:ext cx="7772400" cy="1470025"/>
          </a:xfrm>
        </p:spPr>
        <p:txBody>
          <a:bodyPr rtlCol="0">
            <a:normAutofit fontScale="90000"/>
          </a:bodyPr>
          <a:lstStyle/>
          <a:p>
            <a:pPr>
              <a:defRPr/>
            </a:pPr>
            <a:r>
              <a:rPr lang="en-US" b="1" dirty="0">
                <a:effectLst>
                  <a:outerShdw blurRad="38100" dist="38100" dir="2700000" algn="tl">
                    <a:srgbClr val="000000">
                      <a:alpha val="43137"/>
                    </a:srgbClr>
                  </a:outerShdw>
                </a:effectLst>
              </a:rPr>
              <a:t>An </a:t>
            </a:r>
            <a:r>
              <a:rPr lang="en-US" b="1" dirty="0">
                <a:solidFill>
                  <a:srgbClr val="FF0000"/>
                </a:solidFill>
                <a:effectLst>
                  <a:outerShdw blurRad="38100" dist="38100" dir="2700000" algn="tl">
                    <a:srgbClr val="000000">
                      <a:alpha val="43137"/>
                    </a:srgbClr>
                  </a:outerShdw>
                </a:effectLst>
              </a:rPr>
              <a:t>insider threat </a:t>
            </a:r>
            <a:r>
              <a:rPr lang="en-US" b="1" dirty="0">
                <a:effectLst>
                  <a:outerShdw blurRad="38100" dist="38100" dir="2700000" algn="tl">
                    <a:srgbClr val="000000">
                      <a:alpha val="43137"/>
                    </a:srgbClr>
                  </a:outerShdw>
                </a:effectLst>
              </a:rPr>
              <a:t>occurs only </a:t>
            </a:r>
            <a:r>
              <a:rPr lang="en-US" b="1" dirty="0" smtClean="0">
                <a:effectLst>
                  <a:outerShdw blurRad="38100" dist="38100" dir="2700000" algn="tl">
                    <a:srgbClr val="000000">
                      <a:alpha val="43137"/>
                    </a:srgbClr>
                  </a:outerShdw>
                </a:effectLst>
              </a:rPr>
              <a:t>when </a:t>
            </a:r>
            <a:r>
              <a:rPr lang="en-US" b="1" dirty="0">
                <a:effectLst>
                  <a:outerShdw blurRad="38100" dist="38100" dir="2700000" algn="tl">
                    <a:srgbClr val="000000">
                      <a:alpha val="43137"/>
                    </a:srgbClr>
                  </a:outerShdw>
                </a:effectLst>
              </a:rPr>
              <a:t>an individual commits a dangerous act with malicious intent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dirty="0"/>
              <a:t/>
            </a:r>
            <a:br>
              <a:rPr lang="en-US" dirty="0"/>
            </a:br>
            <a:r>
              <a:rPr lang="en-US" dirty="0"/>
              <a:t>____________________</a:t>
            </a:r>
          </a:p>
        </p:txBody>
      </p:sp>
      <p:sp>
        <p:nvSpPr>
          <p:cNvPr id="4" name="TextBox 3"/>
          <p:cNvSpPr txBox="1">
            <a:spLocks noChangeArrowheads="1"/>
          </p:cNvSpPr>
          <p:nvPr/>
        </p:nvSpPr>
        <p:spPr bwMode="auto">
          <a:xfrm>
            <a:off x="645226" y="603563"/>
            <a:ext cx="3317174"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a:latin typeface="Calibri" pitchFamily="34" charset="0"/>
              </a:rPr>
              <a:t>True</a:t>
            </a:r>
          </a:p>
        </p:txBody>
      </p:sp>
      <p:sp>
        <p:nvSpPr>
          <p:cNvPr id="6" name="TextBox 5"/>
          <p:cNvSpPr txBox="1">
            <a:spLocks noChangeArrowheads="1"/>
          </p:cNvSpPr>
          <p:nvPr/>
        </p:nvSpPr>
        <p:spPr bwMode="auto">
          <a:xfrm>
            <a:off x="4876800" y="603564"/>
            <a:ext cx="3733800"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effectLst>
                  <a:outerShdw blurRad="38100" dist="38100" dir="2700000" algn="tl">
                    <a:srgbClr val="000000">
                      <a:alpha val="43137"/>
                    </a:srgbClr>
                  </a:outerShdw>
                </a:effectLst>
              </a:rPr>
              <a:t>False </a:t>
            </a:r>
            <a:endParaRPr lang="en-US" sz="2400" b="1" dirty="0">
              <a:effectLst>
                <a:outerShdw blurRad="38100" dist="38100" dir="2700000" algn="tl">
                  <a:srgbClr val="000000">
                    <a:alpha val="43137"/>
                  </a:srgbClr>
                </a:outerShdw>
              </a:effectLst>
            </a:endParaRPr>
          </a:p>
        </p:txBody>
      </p:sp>
      <p:sp>
        <p:nvSpPr>
          <p:cNvPr id="2055" name="TextBox 7"/>
          <p:cNvSpPr txBox="1">
            <a:spLocks noChangeArrowheads="1"/>
          </p:cNvSpPr>
          <p:nvPr/>
        </p:nvSpPr>
        <p:spPr bwMode="auto">
          <a:xfrm>
            <a:off x="1371600" y="6382693"/>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
        <p:nvSpPr>
          <p:cNvPr id="7" name="TextBox 6"/>
          <p:cNvSpPr txBox="1">
            <a:spLocks noChangeArrowheads="1"/>
          </p:cNvSpPr>
          <p:nvPr/>
        </p:nvSpPr>
        <p:spPr bwMode="auto">
          <a:xfrm>
            <a:off x="2057400" y="4373940"/>
            <a:ext cx="4953000"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smtClean="0">
                <a:effectLst>
                  <a:outerShdw blurRad="38100" dist="38100" dir="2700000" algn="tl">
                    <a:srgbClr val="000000">
                      <a:alpha val="43137"/>
                    </a:srgbClr>
                  </a:outerShdw>
                </a:effectLst>
              </a:rPr>
              <a:t>False. Poor judgment, in the name of a private interest or even in pursuit of a distorted vision of the public good, also leads to insider threats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8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9 C -0.02569 -0.04051 -0.03281 -0.03218 -0.06128 -0.01204 C -0.07604 -0.00162 -0.09028 0.00717 -0.10243 0.02245 C -0.10608 0.04259 -0.09219 0.06782 -0.07656 0.07222 C -0.05937 0.07754 -0.06892 0.07569 -0.04792 0.07731 C -0.0158 0.07338 0.01632 0.06574 0.04497 0.04514 C 0.05382 0.03889 0.06823 0.02685 0.07448 0.01643 C 0.07691 0.0125 0.07743 0.00509 0.0816 0.00463 C 0.15087 -0.00394 0.21719 -0.03426 0.28594 -0.04537 C 0.30573 -0.04861 0.32587 -0.04699 0.34583 -0.04769 C 0.36285 -0.03658 0.3809 -0.03195 0.39757 -0.01922 C 0.42188 -0.0007 0.4434 0.02407 0.46163 0.05231 C 0.47153 0.09236 0.43038 0.1162 0.4092 0.12847 C 0.35885 0.15787 0.3 0.17569 0.24497 0.17847 C 0.22378 0.18194 0.20295 0.18426 0.1816 0.18564 C 0.16076 0.18518 0.1184 0.20602 0.1191 0.17847 C 0.11927 0.16921 0.12396 0.15972 0.1217 0.15092 C 0.12066 0.14699 0.1158 0.15324 0.1125 0.15463 C 0.10625 0.15764 0.09965 0.16018 0.09323 0.16412 C 0.0849 0.16921 0.03021 0.20578 0.0217 0.21412 C -0.01632 0.25139 -0.02743 0.26412 -0.05052 0.30578 C -0.05417 0.3118 -0.05747 0.31852 -0.06042 0.32546 C -0.06337 0.33264 -0.0684 0.34722 -0.0684 0.34745 C -0.06892 0.35185 -0.07101 0.35625 -0.07031 0.36064 C -0.06545 0.39282 -0.04219 0.39236 -0.02205 0.39745 C 0.00243 0.39583 0.02691 0.39606 0.05122 0.39259 C 0.09844 0.38564 0.17222 0.34398 0.19948 0.28912 C 0.2092 0.26944 0.21146 0.25578 0.21719 0.23402 C 0.22222 0.18426 0.22587 0.11597 0.19219 0.08055 C 0.18142 0.06967 0.1684 0.0699 0.15573 0.06759 C 0.07396 0.07824 0.03976 0.13912 -0.01667 0.21504 C -0.02812 0.23078 -0.03889 0.24699 -0.04792 0.26504 C -0.0592 0.28773 -0.06753 0.31273 -0.07743 0.33657 C -0.07934 0.3412 -0.08194 0.34583 -0.08368 0.35069 C -0.08559 0.35625 -0.08802 0.36759 -0.08802 0.36782 C -0.08715 0.37708 -0.0875 0.38703 -0.08542 0.39629 C -0.07986 0.42014 -0.0526 0.4331 -0.03802 0.4412 C -0.02049 0.43865 -0.0026 0.43796 0.01458 0.4331 C 0.07986 0.41389 0.15208 0.32916 0.1816 0.25069 C 0.18281 0.24236 0.18611 0.23402 0.18507 0.22569 C 0.17569 0.15069 0.18906 0.06527 0.13247 0.04398 C 0.12483 0.0412 0.11701 0.04074 0.10903 0.03912 C 0.10486 0.03958 0.06267 0.03796 0.05295 0.05231 C 0.14601 0.07083 -0.01372 0.03981 0.30035 0.06296 C 0.32344 0.06458 0.35503 0.0949 0.37517 0.11273 C 0.39618 0.15879 0.33542 0.19838 0.31198 0.21412 C 0.23455 0.26481 0.14583 0.29166 0.06007 0.30208 C 0.03872 0.29745 0.02552 0.30139 0.01285 0.28078 C 0.01007 0.24305 0.0276 0.21342 0.04497 0.1868 C 0.13194 0.05277 0.21771 0.04074 0.3467 -0.00371 C 0.39705 0.01412 0.4283 0.0662 0.43958 0.13194 C 0.42535 0.2493 0.3151 0.2581 0.24497 0.26736 C 0.2316 0.26944 0.21806 0.27037 0.20469 0.27245 C 0.17674 0.26666 0.16372 0.27176 0.14757 0.24514 C 0.13924 0.21041 0.14688 0.1824 0.16094 0.15231 C 0.19236 0.08541 0.2467 0.03634 0.30469 0.02014 C 0.32135 0.01551 0.33872 0.01689 0.35573 0.01527 C 0.3724 0.01875 0.38941 0.01852 0.40556 0.02592 C 0.4441 0.04375 0.48194 0.08588 0.4967 0.1368 C 0.49878 0.175 0.48958 0.21666 0.47448 0.24977 C 0.46892 0.26111 0.46094 0.26875 0.45469 0.27939 C 0.44861 0.28935 0.44878 0.29444 0.43958 0.30046 C 0.41406 0.31852 0.37986 0.32129 0.35174 0.32245 C 0.3 0.32453 0.24792 0.32546 0.19583 0.32731 C 0.14948 0.40416 0.14184 0.48773 0.12535 0.58402 C 0.12622 0.59676 0.12552 0.60949 0.12778 0.62245 C 0.13594 0.66921 0.17622 0.67199 0.20469 0.67801 C 0.26892 0.67477 0.32622 0.67731 0.38212 0.63402 C 0.39028 0.61921 0.39392 0.61064 0.39583 0.59259 C 0.38611 0.52384 0.37274 0.43333 0.31684 0.40578 C 0.29184 0.39328 0.29792 0.39652 0.27083 0.39514 C 0.22899 0.39977 0.22813 0.39699 0.1967 0.42361 C 0.1875 0.41296 0.17882 0.40139 0.1691 0.39143 C 0.16128 0.38356 0.1533 0.37615 0.14583 0.36759 C 0.14392 0.36551 0.10434 0.30902 0.08872 0.30046 C 0.08108 0.28842 0.08767 0.30046 0.07865 0.27569 C 0.06858 0.24768 0.0559 0.22083 0.04757 0.19143 C 0.0375 0.15578 0.02969 0.12314 0.02083 0.08773 C 0.02049 0.05393 0.02118 0.01967 0.01997 -0.01436 C 0.01997 -0.01667 0.01806 -0.01829 0.01719 -0.02037 C 0.01233 -0.03334 0.00642 -0.03843 -0.00052 -0.04769 Z " pathEditMode="relative" rAng="0" ptsTypes="AAAAAAAAAAAAAAAAAAAAAAAAAAAAAAAAAAAAAAAAAAAAAAAAAAAAAAAAAAAAAAAAAAAAAAAAAAAAAAAAA">
                                      <p:cBhvr>
                                        <p:cTn id="6" dur="2000" fill="hold"/>
                                        <p:tgtEl>
                                          <p:spTgt spid="4"/>
                                        </p:tgtEl>
                                        <p:attrNameLst>
                                          <p:attrName>ppt_x</p:attrName>
                                          <p:attrName>ppt_y</p:attrName>
                                        </p:attrNameLst>
                                      </p:cBhvr>
                                      <p:rCtr x="19740" y="36296"/>
                                    </p:animMotion>
                                  </p:childTnLst>
                                </p:cTn>
                              </p:par>
                              <p:par>
                                <p:cTn id="7" presetID="0" presetClass="path" presetSubtype="0" accel="50000" decel="50000" fill="hold" grpId="0" nodeType="withEffect">
                                  <p:stCondLst>
                                    <p:cond delay="0"/>
                                  </p:stCondLst>
                                  <p:childTnLst>
                                    <p:animMotion origin="layout" path="M -0.37656 0.15406 C -0.38559 0.17465 -0.38698 0.20056 -0.38906 0.22415 C -0.38785 0.2614 -0.39219 0.25261 -0.36042 0.24682 C -0.32674 0.22809 -0.33976 0.23711 -0.32031 0.223 C -0.29757 0.18275 -0.30156 0.13047 -0.29271 0.08374 C -0.29097 0.07495 -0.29028 0.06686 -0.28733 0.05876 C -0.26372 0.06339 -0.25712 0.06662 -0.24444 0.09346 C -0.23941 0.12145 -0.24392 0.13995 -0.26146 0.15753 C -0.31128 0.20796 -0.34097 0.22508 -0.4033 0.23734 C -0.42118 0.23318 -0.43333 0.2385 -0.43993 0.21698 C -0.44479 0.1499 -0.40139 0.09855 -0.36493 0.06107 C -0.34705 0.04303 -0.32847 0.02545 -0.30608 0.01828 C -0.29792 0.01573 -0.28941 0.01758 -0.28108 0.01712 C -0.25573 0.02036 -0.25243 0.02591 -0.23542 0.05043 C -0.2342 0.0546 -0.23177 0.0583 -0.23194 0.06246 C -0.23403 0.1004 -0.26076 0.1004 -0.28281 0.10179 C -0.31146 0.09739 -0.33108 0.09114 -0.35781 0.08235 C -0.36458 0.08374 -0.37187 0.08305 -0.3783 0.08629 C -0.40747 0.1004 -0.42535 0.14157 -0.44271 0.17188 C -0.47083 0.22138 -0.49687 0.26302 -0.51667 0.3183 C -0.51545 0.3227 -0.5158 0.32871 -0.51319 0.33241 C -0.50955 0.33773 -0.48681 0.33727 -0.48646 0.33727 C -0.44236 0.33102 -0.40347 0.32316 -0.36146 0.30489 C -0.33819 0.29471 -0.31441 0.28476 -0.29618 0.26209 C -0.27257 0.23271 -0.26667 0.1883 -0.26042 0.14805 C -0.25486 0.11289 -0.25347 0.10433 -0.22483 0.10179 C -0.20035 0.10757 -0.20573 0.10294 -0.18906 0.1159 C -0.18212 0.12122 -0.16858 0.13255 -0.16858 0.13278 C -0.15955 0.15383 -0.16128 0.14458 -0.15955 0.15892 C -0.16198 0.16656 -0.16233 0.17627 -0.16667 0.18229 C -0.17622 0.19524 -0.21441 0.2031 -0.22118 0.20519 C -0.21858 0.17951 -0.1941 0.161 -0.18021 0.14921 C -0.12465 0.10248 -0.06389 0.08143 0.00104 0.07796 C 0.025 0.08328 0.04583 0.08559 0.06632 0.10294 C 0.07517 0.12122 0.06806 0.13278 0.05556 0.14458 C 0.02882 0.17026 0.00191 0.1735 -0.03021 0.17766 C -0.07934 0.17234 -0.10503 0.18159 -0.13733 0.13857 C -0.1474 0.09323 -0.10035 0.07009 -0.07483 0.05876 C -0.06319 0.05367 -0.05122 0.05043 -0.03906 0.04812 C -0.02899 0.04627 -0.01875 0.04719 -0.00868 0.04696 C 0.02882 0.05622 0.04965 0.06038 0.06806 0.10641 C 0.06858 0.11127 0.07031 0.1159 0.06979 0.12075 C 0.06632 0.14898 0.05382 0.1499 0.03594 0.15499 C -0.00503 0.14967 -0.03403 0.14782 -0.07031 0.12422 C -0.0974 0.10641 -0.11649 0.07009 -0.14531 0.05876 C -0.15278 0.06084 -0.16111 0.05969 -0.16771 0.06454 C -0.20556 0.093 -0.23403 0.16262 -0.25694 0.20519 C -0.27066 0.2304 -0.28819 0.25214 -0.29896 0.28013 C -0.30295 0.31761 -0.26997 0.31599 -0.25069 0.31691 C -0.22778 0.3146 -0.20469 0.31391 -0.18194 0.30974 C -0.14236 0.30257 -0.10347 0.27828 -0.06667 0.25862 C -0.04427 0.24682 -0.03351 0.24058 -0.01493 0.22161 C -0.00573 0.21259 0.01181 0.192 0.01181 0.19223 C 0.03594 0.10757 0.02639 -0.04904 -0.05069 -0.08535 C -0.05972 -0.08952 -0.06962 -0.08929 -0.07917 -0.09114 C -0.10208 -0.08443 -0.12587 -0.08142 -0.14792 -0.07101 C -0.16788 -0.06153 -0.20573 -0.01711 -0.21858 0.00047 C -0.26979 0.07171 -0.3309 0.15915 -0.35243 0.25608 C -0.35278 0.25932 -0.35365 0.26232 -0.3533 0.26556 C -0.35243 0.27597 -0.3526 0.28661 -0.34896 0.29563 C -0.34566 0.30327 -0.32396 0.31044 -0.32031 0.31229 C -0.30469 0.30812 -0.24861 0.29748 -0.23021 0.28384 C -0.20469 0.26464 -0.13229 0.19778 -0.15781 0.21698 C -0.2375 0.27759 -0.30399 0.37567 -0.33733 0.48948 C -0.3408 0.53366 -0.31632 0.50845 -0.28906 0.50058 C -0.27396 0.4874 -0.25677 0.47768 -0.24358 0.46126 C -0.23976 0.45617 -0.25434 0.46172 -0.25955 0.46334 C -0.2658 0.46565 -0.2717 0.46912 -0.27743 0.47282 C -0.30937 0.49272 -0.33264 0.51747 -0.35521 0.55286 C -0.35625 0.55656 -0.36128 0.57484 -0.36146 0.579 C -0.3625 0.62781 -0.33125 0.62804 -0.30243 0.63382 C -0.2599 0.63151 -0.19896 0.63822 -0.15417 0.61555 C -0.14983 0.60977 -0.14913 0.60468 -0.14705 0.59658 C -0.1474 0.56859 -0.14792 0.54037 -0.14792 0.51215 C -0.14792 0.5103 -0.14844 0.50706 -0.14705 0.50637 C -0.14462 0.50475 -0.14167 0.50706 -0.13906 0.50752 C -0.12257 0.51747 -0.11181 0.53065 -0.10417 0.55286 C -0.10503 0.5598 -0.10451 0.56743 -0.10694 0.57391 C -0.11302 0.59034 -0.12465 0.58247 -0.13455 0.57993 C -0.14497 0.57784 -0.15486 0.57275 -0.16493 0.56952 C -0.16823 0.56651 -0.17101 0.56605 -0.17396 0.56235 C -0.17691 0.55032 -0.1717 0.54106 -0.16667 0.5325 C -0.15139 0.50637 -0.12743 0.47213 -0.10156 0.46727 C -0.09549 0.46982 -0.09219 0.46866 -0.0908 0.47791 C -0.08958 0.48555 -0.08906 0.50151 -0.08906 0.50174 C -0.09062 0.53112 -0.08941 0.55425 -0.11493 0.5598 C -0.12326 0.55957 -0.1316 0.55957 -0.13993 0.55888 C -0.14444 0.55841 -0.15365 0.54407 -0.16042 0.5406 C -0.16389 0.54384 -0.16892 0.55078 -0.17292 0.55286 C -0.17361 0.55332 -0.17396 0.55448 -0.17483 0.55517 C -0.17691 0.5561 -0.17934 0.55471 -0.18108 0.55633 C -0.18247 0.55726 -0.1816 0.56049 -0.18281 0.56235 " pathEditMode="relative" rAng="0" ptsTypes="fffffffffffffffffffffffffffffffffffffffffffffffffffffffffffffffffffffffffffffffffffffffffffA">
                                      <p:cBhvr>
                                        <p:cTn id="8" dur="2000" fill="hold"/>
                                        <p:tgtEl>
                                          <p:spTgt spid="6"/>
                                        </p:tgtEl>
                                        <p:attrNameLst>
                                          <p:attrName>ppt_x</p:attrName>
                                          <p:attrName>ppt_y</p:attrName>
                                        </p:attrNameLst>
                                      </p:cBhvr>
                                      <p:rCtr x="15573" y="11936"/>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1877" y="3075781"/>
            <a:ext cx="6543822" cy="1470025"/>
          </a:xfrm>
        </p:spPr>
        <p:txBody>
          <a:bodyPr rtlCol="0">
            <a:normAutofit fontScale="90000"/>
          </a:bodyPr>
          <a:lstStyle/>
          <a:p>
            <a:pPr algn="just">
              <a:defRPr/>
            </a:pPr>
            <a:r>
              <a:rPr lang="en-US" sz="2700" b="1" dirty="0">
                <a:effectLst>
                  <a:outerShdw blurRad="38100" dist="38100" dir="2700000" algn="tl">
                    <a:srgbClr val="000000">
                      <a:alpha val="43137"/>
                    </a:srgbClr>
                  </a:outerShdw>
                </a:effectLst>
              </a:rPr>
              <a:t>The </a:t>
            </a:r>
            <a:r>
              <a:rPr lang="en-US" sz="2700" b="1" dirty="0">
                <a:solidFill>
                  <a:srgbClr val="FF0000"/>
                </a:solidFill>
                <a:effectLst>
                  <a:outerShdw blurRad="38100" dist="38100" dir="2700000" algn="tl">
                    <a:srgbClr val="000000">
                      <a:alpha val="43137"/>
                    </a:srgbClr>
                  </a:outerShdw>
                </a:effectLst>
              </a:rPr>
              <a:t>World Health Organization (WHO) </a:t>
            </a:r>
            <a:r>
              <a:rPr lang="en-US" sz="2700" b="1" dirty="0">
                <a:effectLst>
                  <a:outerShdw blurRad="38100" dist="38100" dir="2700000" algn="tl">
                    <a:srgbClr val="000000">
                      <a:alpha val="43137"/>
                    </a:srgbClr>
                  </a:outerShdw>
                </a:effectLst>
              </a:rPr>
              <a:t>promotes </a:t>
            </a:r>
            <a:r>
              <a:rPr lang="en-US" sz="2700" b="1" i="1" dirty="0">
                <a:effectLst>
                  <a:outerShdw blurRad="38100" dist="38100" dir="2700000" algn="tl">
                    <a:srgbClr val="000000">
                      <a:alpha val="43137"/>
                    </a:srgbClr>
                  </a:outerShdw>
                </a:effectLst>
              </a:rPr>
              <a:t>“a culture of scientific integrity and excellence, distinguished by openness, honesty, accountability and responsibility. Such a culture is the best protection against the possibility of accidents and deliberate misuse, and the best guarantee of scientific progress and development”.</a:t>
            </a:r>
            <a:br>
              <a:rPr lang="en-US" sz="2700" b="1" i="1" dirty="0">
                <a:effectLst>
                  <a:outerShdw blurRad="38100" dist="38100" dir="2700000" algn="tl">
                    <a:srgbClr val="000000">
                      <a:alpha val="43137"/>
                    </a:srgbClr>
                  </a:outerShdw>
                </a:effectLst>
              </a:rPr>
            </a:br>
            <a:r>
              <a:rPr lang="en-US" sz="2700" b="1" i="1" dirty="0">
                <a:effectLst>
                  <a:outerShdw blurRad="38100" dist="38100" dir="2700000" algn="tl">
                    <a:srgbClr val="000000">
                      <a:alpha val="43137"/>
                    </a:srgbClr>
                  </a:outerShdw>
                </a:effectLst>
              </a:rPr>
              <a:t/>
            </a:r>
            <a:br>
              <a:rPr lang="en-US" sz="2700" b="1" i="1" dirty="0">
                <a:effectLst>
                  <a:outerShdw blurRad="38100" dist="38100" dir="2700000" algn="tl">
                    <a:srgbClr val="000000">
                      <a:alpha val="43137"/>
                    </a:srgbClr>
                  </a:outerShdw>
                </a:effectLst>
              </a:rPr>
            </a:br>
            <a:r>
              <a:rPr lang="en-US" i="1" dirty="0"/>
              <a:t/>
            </a:r>
            <a:br>
              <a:rPr lang="en-US" i="1" dirty="0"/>
            </a:br>
            <a:r>
              <a:rPr lang="en-US" i="1" dirty="0"/>
              <a:t>     </a:t>
            </a:r>
            <a:r>
              <a:rPr lang="en-US" dirty="0"/>
              <a:t>____________________</a:t>
            </a:r>
          </a:p>
        </p:txBody>
      </p:sp>
      <p:sp>
        <p:nvSpPr>
          <p:cNvPr id="4" name="TextBox 3"/>
          <p:cNvSpPr txBox="1">
            <a:spLocks noChangeArrowheads="1"/>
          </p:cNvSpPr>
          <p:nvPr/>
        </p:nvSpPr>
        <p:spPr bwMode="auto">
          <a:xfrm>
            <a:off x="2138289" y="574429"/>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5" name="TextBox 4"/>
          <p:cNvSpPr txBox="1">
            <a:spLocks noChangeArrowheads="1"/>
          </p:cNvSpPr>
          <p:nvPr/>
        </p:nvSpPr>
        <p:spPr bwMode="auto">
          <a:xfrm>
            <a:off x="5867400" y="57443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981200" y="618093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pic>
        <p:nvPicPr>
          <p:cNvPr id="8" name="Picture 7" descr="Image of a cover of a report, &quot;Responsible life sciences research for global health security&quot; from the World Health Organization. " title="WHO Report">
            <a:extLst>
              <a:ext uri="{FF2B5EF4-FFF2-40B4-BE49-F238E27FC236}">
                <a16:creationId xmlns:a16="http://schemas.microsoft.com/office/drawing/2014/main" xmlns="" id="{67840A8A-D539-41CD-9A27-8F69F7C00C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25" y="1801018"/>
            <a:ext cx="1981200" cy="2744788"/>
          </a:xfrm>
          <a:prstGeom prst="rect">
            <a:avLst/>
          </a:prstGeom>
          <a:noFill/>
          <a:ln>
            <a:noFill/>
          </a:ln>
          <a:scene3d>
            <a:camera prst="isometricOffAxis1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3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4 -0.04769 C -0.00834 -0.03195 -0.0283 -0.05348 -0.03802 -0.03935 C -0.03716 -0.03195 -0.03733 -0.02408 -0.03542 -0.0169 C -0.02743 0.01412 0.0158 0.02014 0.03507 0.02361 C 0.05295 0.02245 0.07083 0.02222 0.08871 0.02014 C 0.10434 0.01828 0.11805 0.00208 0.12621 -0.01435 C 0.12847 -0.01875 0.12778 -0.02315 0.13073 -0.02639 C 0.13837 -0.02477 0.14375 -0.01898 0.14948 -0.01227 C 0.12187 0.03402 0.06076 0.03379 0.02083 0.03565 C -0.00608 0.0331 -0.04566 0.04051 -0.06302 0.00463 C -0.07084 -0.05764 -0.0033 -0.09144 0.03073 -0.10139 C 0.04444 -0.10533 0.05868 -0.10625 0.07257 -0.10857 C 0.08663 -0.10648 0.10087 -0.10718 0.11458 -0.10255 C 0.14687 -0.09167 0.18802 -0.06019 0.20746 -0.02269 C 0.2085 -0.01806 0.21041 -0.01019 0.21007 -0.0051 C 0.2092 0.00671 0.20868 0.01875 0.20573 0.02963 C 0.20416 0.03565 0.18871 0.05092 0.18594 0.05347 C 0.16024 0.07615 0.12153 0.07477 0.09219 0.07592 C 0.08541 0.07407 0.07864 0.0706 0.0717 0.0699 C 0.04097 0.06782 0.02691 0.11157 0.02083 0.14398 C 0.02344 0.1875 0.01979 0.21088 0.03698 0.24722 C 0.07413 0.32639 0.16094 0.33125 0.22257 0.33541 C 0.25833 0.33125 0.26979 0.3375 0.29409 0.31643 C 0.31041 0.25 0.27153 0.18796 0.2467 0.1368 C 0.24323 0.12986 0.23767 0.11157 0.23159 0.10555 C 0.21597 0.09051 0.19357 0.08842 0.17534 0.08565 C 0.15538 0.08889 0.13507 0.08912 0.11545 0.09514 C 0.0783 0.10625 0.04844 0.14977 0.03594 0.19514 C 0.03368 0.2169 0.0309 0.22824 0.03594 0.25069 C 0.0592 0.35509 0.16354 0.37615 0.23159 0.37963 C 0.28246 0.37453 0.33906 0.37453 0.38594 0.34236 C 0.39392 0.33032 0.39583 0.32338 0.3967 0.30671 C 0.39114 0.25416 0.37361 0.22477 0.35121 0.17847 C 0.34826 0.17245 0.34635 0.16574 0.34409 0.15926 C 0.3434 0.1574 0.34062 0.15301 0.34219 0.15347 C 0.35416 0.15717 0.36215 0.17268 0.37083 0.18426 C 0.37864 0.1949 0.38611 0.20578 0.39323 0.21759 C 0.40694 0.24004 0.41562 0.2625 0.42795 0.28565 C 0.42014 0.30115 0.39444 0.29884 0.38333 0.29977 C 0.3335 0.30393 0.29653 0.30254 0.24219 0.30324 C 0.18212 0.30671 0.12135 0.31088 0.06198 0.29629 C 0.04548 0.28703 0.0375 0.27801 0.03073 0.25555 C 0.03246 0.24305 0.03229 0.22963 0.03594 0.21759 C 0.05555 0.15254 0.12083 0.08426 0.1717 0.07245 C 0.18698 0.06852 0.20278 0.0706 0.21823 0.0699 C 0.23576 0.07615 0.25416 0.07916 0.27083 0.08912 C 0.31441 0.11504 0.3618 0.17037 0.38507 0.22731 C 0.36805 0.31018 0.30764 0.32338 0.25208 0.3368 C 0.21198 0.33264 0.17153 0.33125 0.13159 0.32477 C 0.10173 0.3199 0.07239 0.29328 0.06007 0.25694 C 0.05607 0.24514 0.05781 0.22152 0.04948 0.21412 C 0.01632 0.24583 0.00017 0.30185 -0.01302 0.35069 C -0.01406 0.37129 -0.01754 0.4044 -0.01129 0.42477 C 0.0085 0.48842 0.06354 0.48889 0.10659 0.49143 C 0.16007 0.4868 0.21146 0.48194 0.26371 0.46643 C 0.2809 0.46134 0.29791 0.45509 0.31458 0.44745 C 0.32673 0.4419 0.35034 0.42847 0.35034 0.4287 C 0.3618 0.41574 0.3658 0.40509 0.3717 0.3868 C 0.37465 0.34143 0.36875 0.31504 0.35034 0.27453 C 0.31771 0.20324 0.28941 0.10347 0.22534 0.0699 C 0.21007 0.07245 0.19444 0.07199 0.17969 0.07731 C 0.14045 0.09097 0.09948 0.13541 0.0717 0.17245 C 0.01736 0.24444 -0.04636 0.31643 -0.05781 0.42361 C -0.05625 0.43356 -0.0566 0.44444 -0.0533 0.45347 C -0.0415 0.48565 -0.00469 0.48264 0.01632 0.48426 C 0.09305 0.47523 0.14375 0.4456 0.21458 0.40463 C 0.22465 0.39884 0.23594 0.39606 0.24496 0.38796 C 0.26805 0.36736 0.28941 0.35578 0.31632 0.34722 C 0.33559 0.35115 0.35555 0.34907 0.36719 0.37245 C 0.36475 0.38958 0.32725 0.40902 0.32083 0.41412 C 0.31024 0.42199 0.26458 0.43402 0.25573 0.4368 C 0.22725 0.44583 0.19844 0.45231 0.16996 0.4618 C 0.15746 0.46574 0.14566 0.47291 0.13333 0.47731 C 0.12326 0.48078 0.11302 0.48287 0.10295 0.48565 C 0.05121 0.48102 -0.00139 0.48125 -0.02466 0.40902 C -0.03212 0.34907 -0.00226 0.2794 0.04132 0.2581 C 0.05521 0.25115 0.06545 0.25277 0.08073 0.25208 C 0.10659 0.25833 0.13333 0.25972 0.15833 0.27014 C 0.19323 0.28472 0.21094 0.325 0.21823 0.36898 C 0.21614 0.37801 0.21545 0.38796 0.21198 0.39629 C 0.20659 0.40902 0.18767 0.42199 0.17969 0.42592 C 0.14774 0.4419 0.11128 0.43958 0.07795 0.44143 C 0.0934 0.4699 0.11146 0.4831 0.13698 0.48565 C 0.1493 0.48171 0.16076 0.47847 0.17257 0.47245 C 0.20833 0.48773 0.25312 0.48287 0.28958 0.48565 C 0.35486 0.49074 0.41944 0.49815 0.4842 0.51065 C 0.51771 0.50578 0.51319 0.51342 0.50659 0.46898 C 0.50486 0.45764 0.50607 0.46088 0.50295 0.45463 C 0.50052 0.46041 0.4993 0.4669 0.4967 0.47245 C 0.48732 0.49236 0.47205 0.4993 0.45573 0.50463 C 0.30208 0.49629 0.36753 0.49907 0.2592 0.49514 C 0.24028 0.49305 0.22587 0.48541 0.21545 0.46296 C 0.21406 0.45532 0.21823 0.43472 0.21094 0.44745 C 0.20746 0.46157 0.20469 0.49143 0.20469 0.49166 C 0.20555 0.50185 0.2059 0.51227 0.20746 0.52245 C 0.21111 0.54768 0.22986 0.55856 0.24496 0.56898 C 0.23194 0.57453 0.2217 0.56203 0.21719 0.58194 C 0.21996 0.58727 0.21805 0.58565 0.22344 0.58565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26" y="28634"/>
                                    </p:animMotion>
                                  </p:childTnLst>
                                </p:cTn>
                              </p:par>
                              <p:par>
                                <p:cTn id="7" presetID="0" presetClass="path" presetSubtype="0" accel="50000" decel="50000" fill="hold" grpId="0" nodeType="withEffect">
                                  <p:stCondLst>
                                    <p:cond delay="0"/>
                                  </p:stCondLst>
                                  <p:childTnLst>
                                    <p:animMotion origin="layout" path="M 0 -0.04908 C -0.00208 -0.02662 -0.01562 -0.00695 -0.02865 0.00694 C -0.04132 0.0206 -0.04253 0.025 -0.05799 0.03565 C -0.08767 0.05532 -0.12083 0.06319 -0.1526 0.07361 C -0.16198 0.08148 -0.15972 0.06666 -0.15799 0.05787 C -0.15503 0.04305 -0.14965 0.02824 -0.14201 0.01643 C -0.12865 -0.0044 -0.10243 -0.0338 -0.0849 -0.04653 C -0.01806 -0.0963 0.05538 -0.12246 0.13125 -0.12639 C 0.15417 -0.12246 0.16927 -0.12176 0.18385 -0.09792 C 0.18576 -0.08935 0.18681 -0.08056 0.1875 -0.07153 C 0.18785 -0.06713 0.18628 -0.06111 0.18837 -0.05741 C 0.19045 -0.05371 0.19826 -0.05255 0.19826 -0.05232 C 0.20868 -0.05417 0.2191 -0.0551 0.22951 -0.05741 C 0.2349 -0.05857 0.24288 -0.07037 0.24288 -0.07014 C 0.23177 -0.12454 0.1934 -0.13125 0.15625 -0.1382 C 0.1401 -0.13658 0.12378 -0.13773 0.10799 -0.13357 C 0.09931 -0.13148 0.0684 -0.1051 0.06337 -0.10023 C 0.03247 -0.07014 -0.00486 -0.02963 -0.0151 0.02245 C -0.01545 0.02592 -0.01615 0.0294 -0.01615 0.0331 C -0.01615 0.05231 -0.01111 0.05463 0.00174 0.05926 C 0.04896 0.04953 0.10573 0.03078 0.13385 -0.02662 C 0.13993 -0.06389 0.11962 -0.07199 0.0974 -0.08473 C 0.07413 -0.08218 0.05069 -0.08148 0.0276 -0.07639 C -0.01128 -0.06783 -0.05139 -0.02523 -0.07413 0.01643 C -0.08681 0.06944 -0.03524 0.05995 -0.01076 0.0618 C 0.01997 0.05833 0.05052 0.0537 0.08125 0.05092 C 0.10278 0.05717 0.09271 0.05139 0.05712 0.08078 C 0.04323 0.09236 0.02656 0.09652 0.01076 0.10231 C -0.03698 0.11944 -0.08698 0.12291 -0.13576 0.13078 C -0.13976 0.13032 -0.1724 0.13402 -0.1849 0.12361 C -0.18958 0.1125 -0.19253 0.08657 -0.17951 0.09004 C -0.17569 0.09467 -0.17378 0.10208 -0.17135 0.1081 C -0.16545 0.14861 -0.16545 0.13796 -0.17674 0.20694 C -0.19306 0.30671 -0.26597 0.32361 -0.33038 0.33796 C -0.4474 0.33588 -0.39618 0.33541 -0.3651 0.33912 C -0.34792 0.3412 -0.33056 0.34375 -0.31337 0.34629 C -0.22066 0.34074 -0.11372 0.35509 -0.02951 0.2868 C -0.01354 0.25602 -0.01701 0.2331 -0.02951 0.19259 C -0.04722 0.13495 -0.09132 0.10301 -0.13299 0.08657 C -0.14878 0.08796 -0.16493 0.08588 -0.18038 0.09004 C -0.20399 0.09676 -0.23038 0.12106 -0.24913 0.13912 C -0.29497 0.18287 -0.33681 0.23356 -0.3474 0.30926 C -0.34132 0.35879 -0.35243 0.38055 -0.32135 0.39629 C -0.31406 0.39977 -0.3059 0.40023 -0.29826 0.40231 C -0.27083 0.39676 -0.24288 0.39537 -0.21615 0.38565 C -0.15694 0.36435 -0.10608 0.325 -0.04549 0.31065 C -0.02292 0.31551 -0.04809 0.32639 -0.0599 0.3331 C -0.07552 0.3419 -0.12361 0.36111 -0.1375 0.36527 C -0.16806 0.37453 -0.21615 0.38171 -0.24635 0.38912 C -0.28663 0.39884 -0.32674 0.40949 -0.36701 0.41898 C -0.39184 0.41435 -0.40104 0.42407 -0.40365 0.39745 C -0.39948 0.36319 -0.40017 0.36157 -0.38038 0.31412 C -0.35399 0.25092 -0.33264 0.14745 -0.26788 0.14143 C -0.24184 0.14861 -0.24045 0.16296 -0.23038 0.19398 C -0.22934 0.23727 -0.2276 0.25115 -0.23576 0.30092 C -0.24306 0.34514 -0.27083 0.37801 -0.27951 0.42129 C -0.27917 0.425 -0.27969 0.42916 -0.27865 0.4331 C -0.27674 0.44027 -0.26267 0.4412 -0.25885 0.44259 C -0.24132 0.4331 -0.23142 0.41782 -0.21962 0.39838 C -0.21927 0.41319 -0.22135 0.42824 -0.21875 0.44259 C -0.21128 0.48426 -0.20069 0.52477 -0.1901 0.56504 C -0.18455 0.58634 -0.16302 0.59977 -0.14913 0.60694 C -0.11736 0.62361 -0.08368 0.63009 -0.05 0.63565 C -0.02292 0.63287 -0.01128 0.64467 -0.00712 0.61527 C -0.01562 0.56134 -0.0092 0.58727 -0.0349 0.52129 C -0.04844 0.48657 -0.06146 0.44444 -0.0849 0.42014 C -0.09323 0.41157 -0.10365 0.40879 -0.11337 0.40463 C -0.13212 0.4074 -0.15122 0.40787 -0.16962 0.41296 C -0.17726 0.41504 -0.1842 0.42106 -0.19115 0.42569 C -0.21424 0.44143 -0.23038 0.45856 -0.23837 0.49143 C -0.23976 0.52083 -0.23819 0.55023 -0.23125 0.57847 C -0.23003 0.58333 -0.22795 0.5875 -0.22674 0.59236 C -0.225 0.5993 -0.2224 0.61296 -0.2224 0.61319 C -0.22934 0.6243 -0.22396 0.61828 -0.23663 0.62361 C -0.25816 0.6324 -0.2776 0.63703 -0.3 0.64027 C -0.31528 0.63727 -0.32569 0.64004 -0.3349 0.62453 C -0.3375 0.61065 -0.33229 0.59166 -0.32674 0.57963 C -0.3184 0.56157 -0.30885 0.54467 -0.3 0.52731 C -0.28177 0.49097 -0.27378 0.47847 -0.23663 0.47245 C -0.21892 0.46967 -0.20087 0.46921 -0.18299 0.46759 C -0.11875 0.47523 -0.03437 0.47963 0.00712 0.5581 C 0.01493 0.59213 -0.0059 0.60879 -0.02674 0.62014 C -0.06233 0.63958 -0.09948 0.64421 -0.1375 0.64629 C -0.17274 0.63889 -0.19583 0.63541 -0.21163 0.58889 C -0.21719 0.54027 -0.19983 0.50949 -0.18385 0.46759 C -0.16215 0.41088 -0.13941 0.35115 -0.10538 0.30578 C -0.10087 0.26828 -0.0934 0.23264 -0.08576 0.19629 C -0.08177 0.17754 -0.07917 0.1493 -0.06875 0.13426 C -0.06163 0.10995 -0.0533 0.08634 -0.04462 0.06273 C -0.0375 0.04421 -0.02691 0.02801 -0.02135 0.0081 C -0.01823 -0.00301 -0.01424 -0.01898 -0.0099 -0.0301 C -0.00799 -0.03449 -0.00573 -0.03889 -0.00365 -0.04306 C -0.00208 -0.04653 0.00087 -0.05371 0.00087 -0.05348 C -0.00017 -0.04977 0 -0.05139 0 -0.04908 Z " pathEditMode="relative" rAng="0" ptsTypes="AAAAAAAAAAAAAAAAAAAAAAAAAAAAAAAAAAAAAAAAAAAAAAAAAAAAAAAAAAAAAAAAAAAAAAAAAAAAAAAAAAAAAAAAAAAAAA">
                                      <p:cBhvr>
                                        <p:cTn id="8" dur="2000" fill="hold"/>
                                        <p:tgtEl>
                                          <p:spTgt spid="5"/>
                                        </p:tgtEl>
                                        <p:attrNameLst>
                                          <p:attrName>ppt_x</p:attrName>
                                          <p:attrName>ppt_y</p:attrName>
                                        </p:attrNameLst>
                                      </p:cBhvr>
                                      <p:rCtr x="-8038" y="3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52800"/>
            <a:ext cx="8915400" cy="1470025"/>
          </a:xfrm>
        </p:spPr>
        <p:txBody>
          <a:bodyPr rtlCol="0">
            <a:normAutofit fontScale="90000"/>
          </a:bodyPr>
          <a:lstStyle/>
          <a:p>
            <a:pPr algn="l">
              <a:defRPr/>
            </a:pPr>
            <a:r>
              <a:rPr lang="en-US" sz="3100" b="1" dirty="0">
                <a:solidFill>
                  <a:srgbClr val="FF0000"/>
                </a:solidFill>
                <a:effectLst>
                  <a:outerShdw blurRad="38100" dist="38100" dir="2700000" algn="tl">
                    <a:srgbClr val="000000">
                      <a:alpha val="43137"/>
                    </a:srgbClr>
                  </a:outerShdw>
                </a:effectLst>
              </a:rPr>
              <a:t>Insider threats can be mitigated by</a:t>
            </a:r>
            <a:r>
              <a:rPr lang="en-US" sz="3100" b="1" dirty="0">
                <a:effectLst>
                  <a:outerShdw blurRad="38100" dist="38100" dir="2700000" algn="tl">
                    <a:srgbClr val="000000">
                      <a:alpha val="43137"/>
                    </a:srgbClr>
                  </a:outerShdw>
                </a:effectLst>
              </a:rPr>
              <a:t>: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building a strong biosecurity culture,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fighting complacency in reporting incidents and concerns, and by</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holding</a:t>
            </a:r>
            <a:r>
              <a:rPr lang="en-US" sz="3100" b="1" i="1" dirty="0">
                <a:effectLst>
                  <a:outerShdw blurRad="38100" dist="38100" dir="2700000" algn="tl">
                    <a:srgbClr val="000000">
                      <a:alpha val="43137"/>
                    </a:srgbClr>
                  </a:outerShdw>
                </a:effectLst>
              </a:rPr>
              <a:t> </a:t>
            </a:r>
            <a:r>
              <a:rPr lang="en-US" sz="3100" b="1" dirty="0">
                <a:effectLst>
                  <a:outerShdw blurRad="38100" dist="38100" dir="2700000" algn="tl">
                    <a:srgbClr val="000000">
                      <a:alpha val="43137"/>
                    </a:srgbClr>
                  </a:outerShdw>
                </a:effectLst>
              </a:rPr>
              <a:t>periodic meetings with laboratory personnel to reinforce values and moral obligations, and to emphasize observations that should be reported.</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t>
            </a:r>
            <a:r>
              <a:rPr lang="en-US" dirty="0"/>
              <a:t>____________________</a:t>
            </a:r>
          </a:p>
        </p:txBody>
      </p:sp>
      <p:sp>
        <p:nvSpPr>
          <p:cNvPr id="6" name="TextBox 5"/>
          <p:cNvSpPr txBox="1">
            <a:spLocks noChangeArrowheads="1"/>
          </p:cNvSpPr>
          <p:nvPr/>
        </p:nvSpPr>
        <p:spPr bwMode="auto">
          <a:xfrm>
            <a:off x="1733370" y="7620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7" name="TextBox 6"/>
          <p:cNvSpPr txBox="1">
            <a:spLocks noChangeArrowheads="1"/>
          </p:cNvSpPr>
          <p:nvPr/>
        </p:nvSpPr>
        <p:spPr bwMode="auto">
          <a:xfrm>
            <a:off x="4628970" y="7620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066800" y="64008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33536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239 0.26486 C -0.08142 0.28545 -0.08281 0.31136 -0.08489 0.33495 C -0.08368 0.3722 -0.08802 0.36341 -0.05625 0.35762 C -0.02257 0.33889 -0.03559 0.34791 -0.01614 0.3338 C 0.0066 0.29355 0.00261 0.24127 0.01146 0.19454 C 0.0132 0.18575 0.01389 0.17766 0.01684 0.16956 C 0.04045 0.17419 0.04705 0.17743 0.05973 0.20426 C 0.06476 0.23225 0.06025 0.25075 0.04271 0.26833 C -0.00711 0.31876 -0.0368 0.33588 -0.09913 0.34814 C -0.11701 0.34398 -0.12916 0.3493 -0.13576 0.32778 C -0.14062 0.2607 -0.09722 0.20935 -0.06076 0.17187 C -0.04288 0.15383 -0.0243 0.13625 -0.00191 0.12908 C 0.00625 0.12653 0.01476 0.12839 0.02309 0.12792 C 0.04844 0.13116 0.05174 0.13671 0.06875 0.16123 C 0.06997 0.1654 0.0724 0.1691 0.07223 0.17326 C 0.07014 0.2112 0.04341 0.2112 0.02136 0.21259 C -0.00729 0.20819 -0.02691 0.20195 -0.05364 0.19316 C -0.06041 0.19454 -0.0677 0.19385 -0.07413 0.19709 C -0.1033 0.2112 -0.12118 0.25237 -0.13854 0.28268 C -0.16666 0.33218 -0.1927 0.37382 -0.2125 0.4291 C -0.21128 0.4335 -0.21163 0.43951 -0.20902 0.44321 C -0.20538 0.44853 -0.18264 0.44807 -0.18229 0.44807 C -0.13819 0.44182 -0.0993 0.43396 -0.05729 0.41569 C -0.03402 0.40551 -0.01024 0.39556 0.00799 0.37289 C 0.0316 0.34351 0.0375 0.2991 0.04375 0.25885 C 0.04931 0.22369 0.0507 0.21513 0.07934 0.21259 C 0.10382 0.21837 0.09844 0.21374 0.11511 0.2267 C 0.12205 0.23202 0.13559 0.24335 0.13559 0.24358 C 0.14462 0.26463 0.14289 0.25538 0.14462 0.26972 C 0.14219 0.27736 0.14184 0.28707 0.1375 0.29309 C 0.12795 0.30604 0.08976 0.3139 0.08299 0.31599 C 0.08559 0.29031 0.11007 0.2718 0.12396 0.26001 C 0.17952 0.21328 0.24028 0.19223 0.30521 0.18876 C 0.32917 0.19408 0.35 0.19639 0.37049 0.21374 C 0.37934 0.23202 0.37223 0.24358 0.35973 0.25538 C 0.33299 0.28106 0.30608 0.2843 0.27396 0.28846 C 0.22483 0.28314 0.19914 0.29239 0.16684 0.24937 C 0.15677 0.20403 0.20382 0.1809 0.22934 0.16956 C 0.24098 0.16447 0.25295 0.16123 0.26511 0.15892 C 0.27518 0.15707 0.28542 0.15799 0.29549 0.15776 C 0.33299 0.16702 0.35382 0.17118 0.37223 0.21721 C 0.37275 0.22207 0.37448 0.2267 0.37396 0.23155 C 0.37049 0.25978 0.35799 0.2607 0.34011 0.26579 C 0.29914 0.26047 0.27014 0.25862 0.23386 0.23502 C 0.20677 0.21721 0.18768 0.1809 0.15886 0.16956 C 0.15139 0.17164 0.14306 0.17049 0.13646 0.17534 C 0.09861 0.2038 0.07014 0.27342 0.04723 0.31599 C 0.03351 0.3412 0.01598 0.36294 0.00521 0.39093 C 0.00122 0.42841 0.0342 0.42679 0.05348 0.42771 C 0.07639 0.4254 0.09948 0.42471 0.12223 0.42054 C 0.16181 0.41337 0.2007 0.38908 0.2375 0.36942 C 0.2599 0.35762 0.27066 0.35138 0.28924 0.33241 C 0.29844 0.32339 0.31598 0.3028 0.31598 0.30303 C 0.34011 0.21837 0.33056 0.06176 0.25348 0.02545 C 0.24445 0.02128 0.23455 0.02151 0.225 0.01966 C 0.20209 0.02637 0.1783 0.02938 0.15625 0.03979 C 0.13629 0.04927 0.09844 0.09369 0.08559 0.11127 C 0.03438 0.18251 -0.02673 0.26995 -0.04826 0.36688 C -0.04861 0.37012 -0.04948 0.37312 -0.04913 0.37636 C -0.04826 0.38677 -0.04843 0.39741 -0.04479 0.40643 C -0.04149 0.41407 -0.01979 0.42124 -0.01614 0.42309 C -0.00052 0.41892 0.05556 0.40828 0.07396 0.39464 C 0.09948 0.37544 0.17188 0.30858 0.14636 0.32778 C 0.06667 0.38839 0.00018 0.48647 -0.03316 0.60028 C -0.03663 0.64446 -0.01215 0.61925 0.01511 0.61138 C 0.03021 0.5982 0.0474 0.58848 0.06059 0.57206 C 0.06441 0.56697 0.04983 0.57252 0.04462 0.57414 C 0.03837 0.57645 0.03247 0.57992 0.02674 0.58362 C -0.0052 0.60352 -0.02847 0.62827 -0.05104 0.66366 C -0.05208 0.66736 -0.05711 0.68564 -0.05729 0.6898 C -0.05833 0.73861 -0.02708 0.73884 0.00174 0.74462 C 0.04427 0.74231 0.10521 0.74902 0.15 0.72635 C 0.15434 0.72057 0.15504 0.71548 0.15712 0.70738 C 0.15677 0.67939 0.15625 0.65117 0.15625 0.62295 C 0.15625 0.6211 0.15573 0.61786 0.15712 0.61717 C 0.15955 0.61555 0.1625 0.61786 0.16511 0.61832 C 0.1816 0.62827 0.19236 0.64145 0.2 0.66366 C 0.19914 0.6706 0.19966 0.67823 0.19723 0.68471 C 0.19115 0.70114 0.17952 0.69327 0.16962 0.69073 C 0.1592 0.68864 0.14931 0.68356 0.13924 0.68032 C 0.13594 0.67731 0.13316 0.67685 0.13021 0.67315 C 0.12726 0.66112 0.13247 0.65186 0.1375 0.64331 C 0.15278 0.61717 0.17674 0.58293 0.20261 0.57807 C 0.20868 0.58062 0.21198 0.57946 0.21337 0.58871 C 0.21459 0.59635 0.21511 0.61231 0.21511 0.61254 C 0.21355 0.64192 0.21476 0.66505 0.18924 0.6706 C 0.18091 0.67037 0.17257 0.67037 0.16424 0.66968 C 0.15973 0.66921 0.15052 0.65487 0.14375 0.6514 C 0.14028 0.65464 0.13525 0.66158 0.13125 0.66366 C 0.13056 0.66412 0.13021 0.66528 0.12934 0.66597 C 0.12726 0.6669 0.12483 0.66551 0.12309 0.66713 C 0.1217 0.66806 0.12257 0.6713 0.12136 0.67315 " pathEditMode="relative" rAng="0" ptsTypes="fffffffffffffffffffffffffffffffffffffffffffffffffffffffffffffffffffffffffffffffffffffffffffA">
                                      <p:cBhvr>
                                        <p:cTn id="6" dur="2000" fill="hold"/>
                                        <p:tgtEl>
                                          <p:spTgt spid="6"/>
                                        </p:tgtEl>
                                        <p:attrNameLst>
                                          <p:attrName>ppt_x</p:attrName>
                                          <p:attrName>ppt_y</p:attrName>
                                        </p:attrNameLst>
                                      </p:cBhvr>
                                      <p:rCtr x="15573" y="11936"/>
                                    </p:animMotion>
                                  </p:childTnLst>
                                </p:cTn>
                              </p:par>
                              <p:par>
                                <p:cTn id="7"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398" y="3445101"/>
            <a:ext cx="6524171" cy="1470025"/>
          </a:xfrm>
        </p:spPr>
        <p:txBody>
          <a:bodyPr rtlCol="0">
            <a:normAutofit fontScale="90000"/>
          </a:bodyPr>
          <a:lstStyle/>
          <a:p>
            <a:pPr eaLnBrk="1" fontAlgn="auto" hangingPunct="1">
              <a:spcAft>
                <a:spcPts val="0"/>
              </a:spcAft>
              <a:defRPr/>
            </a:pPr>
            <a:r>
              <a:rPr lang="en-US" b="1" i="1" dirty="0"/>
              <a:t>“My lab has state-of-the-art access security. Sometimes my colleagues and I piggyback into the lab”.</a:t>
            </a:r>
            <a:br>
              <a:rPr lang="en-US" b="1" i="1" dirty="0"/>
            </a:br>
            <a:r>
              <a:rPr lang="en-US" b="1" dirty="0"/>
              <a:t/>
            </a:r>
            <a:br>
              <a:rPr lang="en-US" b="1" dirty="0"/>
            </a:br>
            <a:r>
              <a:rPr lang="en-US" dirty="0"/>
              <a:t/>
            </a:r>
            <a:br>
              <a:rPr lang="en-US" dirty="0"/>
            </a:br>
            <a:r>
              <a:rPr lang="en-US" dirty="0"/>
              <a:t>____________________</a:t>
            </a:r>
          </a:p>
        </p:txBody>
      </p:sp>
      <p:sp>
        <p:nvSpPr>
          <p:cNvPr id="4" name="TextBox 3"/>
          <p:cNvSpPr txBox="1">
            <a:spLocks noChangeArrowheads="1"/>
          </p:cNvSpPr>
          <p:nvPr/>
        </p:nvSpPr>
        <p:spPr bwMode="auto">
          <a:xfrm>
            <a:off x="611819" y="497154"/>
            <a:ext cx="4038600"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a:latin typeface="Calibri" pitchFamily="34" charset="0"/>
              </a:rPr>
              <a:t>A. This shows a lax culture of biosafety and biosecurity.</a:t>
            </a:r>
          </a:p>
        </p:txBody>
      </p:sp>
      <p:sp>
        <p:nvSpPr>
          <p:cNvPr id="5" name="TextBox 4"/>
          <p:cNvSpPr txBox="1">
            <a:spLocks noChangeArrowheads="1"/>
          </p:cNvSpPr>
          <p:nvPr/>
        </p:nvSpPr>
        <p:spPr bwMode="auto">
          <a:xfrm>
            <a:off x="5562600" y="496414"/>
            <a:ext cx="3000829"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a:latin typeface="Calibri" pitchFamily="34" charset="0"/>
              </a:rPr>
              <a:t>B. There is nothing wrong with that.</a:t>
            </a:r>
          </a:p>
        </p:txBody>
      </p:sp>
      <p:sp>
        <p:nvSpPr>
          <p:cNvPr id="2055" name="TextBox 7"/>
          <p:cNvSpPr txBox="1">
            <a:spLocks noChangeArrowheads="1"/>
          </p:cNvSpPr>
          <p:nvPr/>
        </p:nvSpPr>
        <p:spPr bwMode="auto">
          <a:xfrm>
            <a:off x="2576284" y="6356211"/>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pic>
        <p:nvPicPr>
          <p:cNvPr id="10" name="Picture 9" descr="A picture containing wall, building, bathroom, indoor&#10;&#10;Description generated with very high confidence">
            <a:extLst>
              <a:ext uri="{FF2B5EF4-FFF2-40B4-BE49-F238E27FC236}">
                <a16:creationId xmlns:a16="http://schemas.microsoft.com/office/drawing/2014/main" xmlns="" id="{A4B37DCF-71FB-42A0-A253-85AC27F299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2" y="2209800"/>
            <a:ext cx="2371517" cy="3940629"/>
          </a:xfrm>
          <a:prstGeom prst="rect">
            <a:avLst/>
          </a:prstGeom>
        </p:spPr>
      </p:pic>
    </p:spTree>
    <p:extLst>
      <p:ext uri="{BB962C8B-B14F-4D97-AF65-F5344CB8AC3E}">
        <p14:creationId xmlns:p14="http://schemas.microsoft.com/office/powerpoint/2010/main" val="12447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0018 -0.03123 C 0.0915 -0.0155 0.07153 -0.03701 0.06181 -0.0229 C 0.06268 -0.0155 0.0625 -0.00763 0.06441 -0.00046 C 0.0724 0.03053 0.11563 0.03655 0.1349 0.04002 C 0.15278 0.03886 0.17066 0.03863 0.18855 0.03655 C 0.20417 0.0347 0.21789 0.01874 0.22605 0.00208 C 0.2283 -0.00231 0.22761 -0.00648 0.23056 -0.00995 C 0.2382 -0.00833 0.24358 -0.00255 0.24931 0.00439 C 0.22171 0.05043 0.16059 0.0502 0.12066 0.05205 C 0.09375 0.0495 0.05417 0.0569 0.03681 0.02105 C 0.029 -0.04094 0.09653 -0.07495 0.13056 -0.0849 C 0.14427 -0.08883 0.15851 -0.08975 0.1724 -0.09207 C 0.18646 -0.08998 0.2007 -0.09068 0.21441 -0.08605 C 0.24671 -0.07518 0.28785 -0.04372 0.3073 -0.00625 C 0.30834 -0.00139 0.31025 0.00648 0.3099 0.01157 C 0.30903 0.02313 0.30851 0.03516 0.30556 0.04603 C 0.304 0.05205 0.28855 0.06731 0.28577 0.06986 C 0.26007 0.09253 0.22136 0.09114 0.19202 0.0923 C 0.18525 0.09045 0.17848 0.08698 0.17153 0.08628 C 0.1408 0.0842 0.12674 0.12815 0.12066 0.16054 C 0.12327 0.20402 0.11962 0.22739 0.13681 0.26324 C 0.17396 0.34282 0.26077 0.34767 0.3224 0.35207 C 0.35816 0.34791 0.36962 0.35392 0.39393 0.33287 C 0.41025 0.26648 0.37136 0.20449 0.34653 0.15313 C 0.34306 0.14619 0.3375 0.12815 0.33143 0.12214 C 0.3158 0.10687 0.29341 0.10479 0.27518 0.10201 C 0.25521 0.10525 0.2349 0.10548 0.21528 0.1115 C 0.17813 0.12283 0.14827 0.16609 0.13577 0.21166 C 0.13351 0.2334 0.13073 0.24474 0.13577 0.26718 C 0.15903 0.37173 0.26337 0.39255 0.33143 0.39602 C 0.3823 0.39093 0.43889 0.39093 0.48577 0.35901 C 0.49375 0.34675 0.49566 0.33981 0.49653 0.32315 C 0.49098 0.27064 0.47344 0.24127 0.45105 0.195 C 0.44809 0.18899 0.44618 0.18228 0.44393 0.1758 C 0.44323 0.17395 0.44046 0.16933 0.44202 0.17002 C 0.454 0.17372 0.46198 0.18922 0.47066 0.20079 C 0.47848 0.21143 0.48594 0.2223 0.49306 0.2341 C 0.50677 0.25653 0.51546 0.27897 0.52778 0.30187 C 0.51997 0.3176 0.49427 0.31529 0.48316 0.31622 C 0.43334 0.32038 0.39636 0.31899 0.34202 0.31968 C 0.28195 0.32315 0.22118 0.32732 0.16181 0.31275 C 0.14532 0.30349 0.13733 0.29447 0.13056 0.27203 C 0.1323 0.25954 0.13212 0.24612 0.13577 0.2341 C 0.15539 0.1691 0.22066 0.10086 0.27153 0.08883 C 0.28681 0.08489 0.30261 0.08698 0.31806 0.08628 C 0.33559 0.09276 0.354 0.09554 0.37066 0.10548 C 0.41424 0.13139 0.46164 0.18691 0.4849 0.24381 C 0.46789 0.32662 0.40747 0.34004 0.35191 0.35323 C 0.31181 0.34929 0.27136 0.34767 0.23143 0.3412 C 0.20157 0.33634 0.17223 0.30974 0.1599 0.27342 C 0.15591 0.26162 0.15764 0.23803 0.14931 0.23063 C 0.11615 0.26232 0.1 0.3183 0.08681 0.36734 C 0.08577 0.38769 0.0823 0.42077 0.08855 0.44113 C 0.10834 0.50497 0.16337 0.50544 0.20643 0.50798 C 0.2599 0.50335 0.31129 0.4985 0.36355 0.48277 C 0.38073 0.47768 0.39775 0.47143 0.41441 0.4638 C 0.42657 0.45825 0.45018 0.44483 0.45018 0.44506 C 0.46164 0.43211 0.46563 0.42147 0.47153 0.40319 C 0.47448 0.35785 0.46858 0.33148 0.45018 0.29077 C 0.41754 0.21975 0.38924 0.11982 0.32518 0.08628 C 0.3099 0.08883 0.29427 0.08836 0.27952 0.09368 C 0.24028 0.10733 0.19931 0.15175 0.17153 0.18899 C 0.11719 0.26093 0.05348 0.3331 0.04202 0.43997 C 0.04358 0.44992 0.04323 0.46079 0.04653 0.46981 C 0.05834 0.50197 0.09514 0.49896 0.11615 0.50058 C 0.19289 0.49156 0.24358 0.46195 0.31441 0.421 C 0.32448 0.41522 0.33577 0.41244 0.3448 0.40435 C 0.36789 0.38376 0.38924 0.37243 0.41615 0.36387 C 0.43542 0.36757 0.45539 0.36549 0.46702 0.38885 C 0.46459 0.40597 0.42709 0.4254 0.42066 0.43049 C 0.41007 0.43835 0.36441 0.45038 0.35556 0.45316 C 0.32709 0.46218 0.29827 0.46866 0.2698 0.47814 C 0.2573 0.48207 0.24549 0.48924 0.23316 0.49364 C 0.22309 0.49711 0.21285 0.49942 0.20278 0.50197 C 0.15105 0.49734 0.09844 0.49757 0.07518 0.4254 C 0.06771 0.36549 0.09757 0.29563 0.14115 0.27435 C 0.15504 0.26764 0.16528 0.26879 0.18056 0.26856 C 0.20643 0.27458 0.23316 0.2762 0.25816 0.28661 C 0.29306 0.30118 0.31077 0.34166 0.31806 0.38538 C 0.31598 0.3944 0.31528 0.40435 0.31181 0.41268 C 0.30643 0.4254 0.2875 0.43835 0.27952 0.44228 C 0.24757 0.45825 0.21111 0.45593 0.17778 0.45778 C 0.19323 0.48624 0.21129 0.49965 0.23681 0.50197 C 0.24914 0.49826 0.26059 0.49503 0.2724 0.48878 C 0.30816 0.50428 0.35296 0.49942 0.38941 0.50197 C 0.45469 0.50729 0.51927 0.51469 0.58403 0.52718 C 0.61754 0.52232 0.61302 0.52996 0.60643 0.48531 C 0.60469 0.47398 0.60591 0.47721 0.60278 0.47097 C 0.60035 0.47675 0.59914 0.48323 0.59653 0.48878 C 0.58716 0.50891 0.57188 0.51584 0.55556 0.52117 C 0.40191 0.51284 0.46736 0.51561 0.35903 0.51168 C 0.34011 0.5096 0.3257 0.50197 0.31528 0.4793 C 0.31389 0.47166 0.31806 0.45108 0.31077 0.4638 C 0.3073 0.47791 0.30452 0.50798 0.30452 0.50821 C 0.30539 0.51839 0.30573 0.5288 0.3073 0.53898 C 0.31094 0.56419 0.32969 0.57506 0.3448 0.58547 C 0.33177 0.59102 0.32153 0.57853 0.31702 0.59843 C 0.3198 0.60375 0.31789 0.6019 0.32327 0.6019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09" y="28707"/>
                                    </p:animMotion>
                                  </p:childTnLst>
                                </p:cTn>
                              </p:par>
                              <p:par>
                                <p:cTn id="7" presetID="0" presetClass="path" presetSubtype="0" accel="50000" decel="50000" fill="hold" grpId="0" nodeType="withEffect">
                                  <p:stCondLst>
                                    <p:cond delay="0"/>
                                  </p:stCondLst>
                                  <p:childTnLst>
                                    <p:animMotion origin="layout" path="M 4.16667E-6 -0.08073 C -0.00209 -0.05829 -0.01563 -0.03863 -0.02865 -0.02475 C -0.04132 -0.0111 -0.04254 -0.00671 -0.05799 0.00393 C -0.08768 0.02359 -0.12084 0.03146 -0.15261 0.04187 C -0.16198 0.04973 -0.15973 0.03493 -0.15799 0.02614 C -0.15504 0.01133 -0.14966 -0.00347 -0.14202 -0.01527 C -0.12865 -0.03609 -0.10243 -0.06546 -0.0849 -0.07819 C -0.01806 -0.12792 0.05538 -0.15406 0.13125 -0.15799 C 0.15416 -0.15406 0.16927 -0.15337 0.18385 -0.12954 C 0.18576 -0.12098 0.1868 -0.11219 0.1875 -0.10317 C 0.18784 -0.09877 0.18628 -0.09276 0.18836 -0.08906 C 0.19045 -0.08536 0.19826 -0.0842 0.19826 -0.08397 C 0.20868 -0.08582 0.21909 -0.08675 0.22951 -0.08906 C 0.23489 -0.09022 0.24288 -0.10201 0.24288 -0.10178 C 0.23177 -0.15614 0.1934 -0.16285 0.15625 -0.16979 C 0.1401 -0.16817 0.12378 -0.16933 0.10798 -0.16516 C 0.0993 -0.16308 0.0684 -0.13671 0.06336 -0.13185 C 0.03246 -0.10178 -0.00487 -0.0613 -0.01511 -0.00925 C -0.01546 -0.00578 -0.01615 -0.00231 -0.01615 0.00139 C -0.01615 0.02059 -0.01112 0.0229 0.00173 0.02753 C 0.04895 0.01781 0.10573 -0.00093 0.13385 -0.05829 C 0.13993 -0.09554 0.11961 -0.10363 0.09739 -0.11635 C 0.07413 -0.11381 0.05069 -0.11312 0.0276 -0.10803 C -0.01129 -0.09947 -0.05139 -0.05691 -0.07414 -0.01527 C -0.08681 0.0377 -0.03525 0.02822 -0.01077 0.03007 C 0.01996 0.0266 0.05052 0.02197 0.08125 0.0192 C 0.10277 0.02544 0.0927 0.01966 0.05711 0.04904 C 0.04323 0.06061 0.02656 0.06454 0.01076 0.07055 C -0.03698 0.08767 -0.08698 0.09114 -0.13577 0.099 C -0.13976 0.09854 -0.1724 0.10224 -0.1849 0.09183 C -0.18959 0.08073 -0.19254 0.05482 -0.17952 0.05829 C -0.1757 0.06292 -0.17379 0.07032 -0.17136 0.07634 C -0.16546 0.11682 -0.16546 0.10618 -0.17674 0.17534 C -0.19306 0.27504 -0.26598 0.29193 -0.33039 0.30627 C -0.4474 0.30419 -0.39618 0.30349 -0.36511 0.30742 C -0.34792 0.30951 -0.33056 0.31205 -0.31337 0.3146 C -0.22066 0.30904 -0.11372 0.32339 -0.02952 0.25515 C -0.01355 0.22438 -0.01702 0.20148 -0.02952 0.161 C -0.04723 0.10317 -0.09132 0.07125 -0.13299 0.05482 C -0.14879 0.05621 -0.16493 0.05413 -0.18039 0.05829 C -0.204 0.065 -0.23039 0.08929 -0.24914 0.10733 C -0.29497 0.15128 -0.33681 0.20194 -0.3474 0.27758 C -0.34132 0.32709 -0.35243 0.34883 -0.32136 0.36456 C -0.31407 0.36803 -0.30591 0.36849 -0.29827 0.37058 C -0.27084 0.36502 -0.24289 0.36364 -0.21615 0.35392 C -0.15695 0.33264 -0.10608 0.29331 -0.04549 0.27897 C -0.02292 0.28383 -0.04809 0.2947 -0.0599 0.30141 C -0.07552 0.3102 -0.12362 0.3294 -0.1375 0.33356 C -0.16806 0.34282 -0.21615 0.34999 -0.24636 0.35739 C -0.28664 0.36711 -0.32674 0.37775 -0.36702 0.38723 C -0.39184 0.3826 -0.40105 0.39232 -0.40365 0.36572 C -0.39948 0.33148 -0.40018 0.32986 -0.38039 0.28244 C -0.354 0.21929 -0.33264 0.11566 -0.26789 0.10965 C -0.24184 0.11682 -0.24046 0.13116 -0.23039 0.16239 C -0.22934 0.20564 -0.22761 0.21952 -0.23577 0.26926 C -0.24306 0.31344 -0.27084 0.34629 -0.27952 0.38954 C -0.27917 0.39324 -0.27969 0.39741 -0.27865 0.40134 C -0.27674 0.40851 -0.26268 0.40944 -0.25886 0.41083 C -0.24132 0.40134 -0.23143 0.38607 -0.21962 0.36664 C -0.21927 0.38145 -0.22136 0.39648 -0.21875 0.41083 C -0.21129 0.45246 -0.2007 0.49318 -0.19011 0.53343 C -0.18455 0.55471 -0.16302 0.56812 -0.14914 0.57529 C -0.11737 0.59195 -0.08368 0.59843 -0.05 0.60398 C -0.02292 0.6012 -0.01129 0.613 -0.00712 0.58362 C -0.01563 0.52972 -0.00921 0.55563 -0.0349 0.48971 C -0.04844 0.45478 -0.06146 0.41268 -0.0849 0.38839 C -0.09323 0.37983 -0.10365 0.37705 -0.11337 0.37289 C -0.13212 0.37566 -0.15122 0.37613 -0.16962 0.38122 C -0.17726 0.3833 -0.18421 0.38931 -0.19115 0.39394 C -0.21424 0.40967 -0.23039 0.42679 -0.23837 0.45963 C -0.23976 0.48924 -0.2382 0.51862 -0.23125 0.54684 C -0.23004 0.5517 -0.22796 0.55586 -0.22674 0.56072 C -0.225 0.56766 -0.2224 0.58131 -0.2224 0.58154 C -0.22934 0.59264 -0.22396 0.58663 -0.23664 0.59195 C -0.25816 0.60074 -0.27761 0.60537 -0.3 0.6086 C -0.31528 0.6056 -0.3257 0.60837 -0.3349 0.59287 C -0.3375 0.579 -0.3323 0.56003 -0.32674 0.548 C -0.31841 0.52996 -0.30886 0.51307 -0.3 0.49572 C -0.28177 0.45917 -0.27379 0.44668 -0.23664 0.44067 C -0.21893 0.43789 -0.20087 0.43743 -0.18299 0.43581 C -0.11875 0.44344 -0.03438 0.44784 0.00711 0.52649 C 0.01493 0.56049 -0.00591 0.57714 -0.02674 0.58848 C -0.06233 0.60791 -0.09948 0.61254 -0.1375 0.61462 C -0.17275 0.60722 -0.19584 0.60375 -0.21164 0.55725 C -0.21719 0.50867 -0.19983 0.47791 -0.18386 0.43581 C -0.16216 0.37913 -0.13941 0.31945 -0.10539 0.27411 C -0.10087 0.23664 -0.09341 0.20102 -0.08577 0.1647 C -0.08177 0.14596 -0.07917 0.11751 -0.06875 0.10247 C -0.06164 0.07819 -0.0533 0.05459 -0.04462 0.031 C -0.0375 0.01249 -0.02691 -0.0037 -0.02136 -0.0236 C -0.01823 -0.0347 -0.01424 -0.05066 -0.0099 -0.06176 C -0.00799 -0.06616 -0.00573 -0.07055 -0.00365 -0.07472 C -0.00209 -0.07819 0.00086 -0.08536 0.00086 -0.08513 C -0.00018 -0.08143 4.16667E-6 -0.08304 4.16667E-6 -0.08073 Z " pathEditMode="relative" rAng="0" ptsTypes="ffffffffffffffffffffffffffffffffffffffffffffffffffffffffffffffffffffffffffffffffffffffffffffff">
                                      <p:cBhvr>
                                        <p:cTn id="8" dur="2000" fill="hold"/>
                                        <p:tgtEl>
                                          <p:spTgt spid="5"/>
                                        </p:tgtEl>
                                        <p:attrNameLst>
                                          <p:attrName>ppt_x</p:attrName>
                                          <p:attrName>ppt_y</p:attrName>
                                        </p:attrNameLst>
                                      </p:cBhvr>
                                      <p:rCtr x="-10226" y="303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0049" y="3429000"/>
            <a:ext cx="6934200" cy="1470025"/>
          </a:xfrm>
        </p:spPr>
        <p:txBody>
          <a:bodyPr rtlCol="0">
            <a:normAutofit fontScale="90000"/>
          </a:bodyPr>
          <a:lstStyle/>
          <a:p>
            <a:pPr algn="just">
              <a:defRPr/>
            </a:pPr>
            <a:r>
              <a:rPr lang="en-US" b="1" dirty="0">
                <a:effectLst>
                  <a:outerShdw blurRad="38100" dist="38100" dir="2700000" algn="tl">
                    <a:srgbClr val="000000">
                      <a:alpha val="43137"/>
                    </a:srgbClr>
                  </a:outerShdw>
                </a:effectLst>
              </a:rPr>
              <a:t>Any system in which humans are involved will, at some point, be disrupted by </a:t>
            </a:r>
            <a:r>
              <a:rPr lang="en-US" b="1" dirty="0">
                <a:solidFill>
                  <a:srgbClr val="FF0000"/>
                </a:solidFill>
                <a:effectLst>
                  <a:outerShdw blurRad="38100" dist="38100" dir="2700000" algn="tl">
                    <a:srgbClr val="000000">
                      <a:alpha val="43137"/>
                    </a:srgbClr>
                  </a:outerShdw>
                </a:effectLst>
              </a:rPr>
              <a:t>human error</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dirty="0"/>
              <a:t/>
            </a:r>
            <a:br>
              <a:rPr lang="en-US" dirty="0"/>
            </a:br>
            <a:r>
              <a:rPr lang="en-US" dirty="0"/>
              <a:t>          ____________________</a:t>
            </a:r>
          </a:p>
        </p:txBody>
      </p:sp>
      <p:sp>
        <p:nvSpPr>
          <p:cNvPr id="4" name="TextBox 3"/>
          <p:cNvSpPr txBox="1">
            <a:spLocks noChangeArrowheads="1"/>
          </p:cNvSpPr>
          <p:nvPr/>
        </p:nvSpPr>
        <p:spPr bwMode="auto">
          <a:xfrm>
            <a:off x="1482980" y="609600"/>
            <a:ext cx="26670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5" name="TextBox 4"/>
          <p:cNvSpPr txBox="1">
            <a:spLocks noChangeArrowheads="1"/>
          </p:cNvSpPr>
          <p:nvPr/>
        </p:nvSpPr>
        <p:spPr bwMode="auto">
          <a:xfrm>
            <a:off x="4759580" y="6096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706315" y="6245088"/>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30853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4 -0.04769 C -0.00834 -0.03194 -0.0283 -0.05347 -0.03802 -0.03935 C -0.03716 -0.03194 -0.03733 -0.02407 -0.03542 -0.0169 C -0.02743 0.01412 0.0158 0.02014 0.03507 0.02361 C 0.05295 0.02245 0.07083 0.02222 0.08871 0.02014 C 0.10434 0.01829 0.11805 0.00231 0.12621 -0.01435 C 0.12847 -0.01875 0.12777 -0.02292 0.13073 -0.02639 C 0.13836 -0.02477 0.14375 -0.01898 0.14948 -0.01204 C 0.12187 0.03403 0.06076 0.0338 0.02083 0.03565 C -0.00608 0.0331 -0.04566 0.04051 -0.06302 0.00463 C -0.07084 -0.05741 -0.0033 -0.09144 0.03073 -0.10139 C 0.04444 -0.10532 0.05868 -0.10625 0.07257 -0.10857 C 0.08663 -0.10648 0.10086 -0.10718 0.11458 -0.10255 C 0.14687 -0.09167 0.18802 -0.06019 0.20746 -0.02269 C 0.2085 -0.01782 0.21041 -0.00995 0.21007 -0.00486 C 0.2092 0.00671 0.20868 0.01875 0.20573 0.02963 C 0.20416 0.03565 0.18871 0.05093 0.18593 0.05347 C 0.16024 0.07616 0.12152 0.07477 0.09218 0.07593 C 0.08541 0.07407 0.07864 0.0706 0.0717 0.07014 C 0.04097 0.06806 0.02691 0.11181 0.02083 0.14398 C 0.02343 0.1875 0.01979 0.21088 0.03698 0.24745 C 0.07413 0.32639 0.16093 0.33125 0.22257 0.33565 C 0.25833 0.33148 0.26979 0.3375 0.29409 0.31643 C 0.31041 0.25023 0.27152 0.18796 0.2467 0.13681 C 0.24323 0.12986 0.23767 0.11181 0.23159 0.10579 C 0.21597 0.09051 0.19357 0.08843 0.17534 0.08565 C 0.15538 0.08889 0.13507 0.08912 0.11545 0.09514 C 0.0783 0.10648 0.04843 0.14977 0.03593 0.19514 C 0.03368 0.2169 0.0309 0.22824 0.03593 0.25093 C 0.0592 0.35532 0.16354 0.37616 0.23159 0.37963 C 0.28246 0.37454 0.33906 0.37454 0.38593 0.34259 C 0.39392 0.33032 0.39583 0.32338 0.3967 0.30694 C 0.39114 0.25417 0.37361 0.22477 0.35121 0.17847 C 0.34826 0.17245 0.34635 0.16574 0.34409 0.15926 C 0.3434 0.15741 0.34062 0.15301 0.34218 0.15347 C 0.35416 0.15718 0.36215 0.17268 0.37083 0.18426 C 0.37864 0.19491 0.38611 0.20602 0.39323 0.21759 C 0.40694 0.24005 0.41562 0.26273 0.42795 0.28565 C 0.42014 0.30116 0.39444 0.29884 0.38333 0.29977 C 0.3335 0.30417 0.29652 0.30278 0.24218 0.30347 C 0.18211 0.30671 0.12135 0.31088 0.06198 0.2963 C 0.04548 0.28704 0.0375 0.27801 0.03073 0.25556 C 0.03246 0.24306 0.03229 0.22963 0.03593 0.21759 C 0.05555 0.15255 0.12083 0.08449 0.1717 0.07245 C 0.18698 0.06875 0.20277 0.07083 0.21823 0.07014 C 0.23576 0.07639 0.25416 0.07917 0.27083 0.08912 C 0.31441 0.11505 0.3618 0.17037 0.38507 0.22731 C 0.36805 0.31018 0.30764 0.32361 0.25208 0.33681 C 0.21198 0.33287 0.17152 0.33125 0.13159 0.32477 C 0.10173 0.31991 0.07239 0.29329 0.06007 0.25694 C 0.05607 0.24514 0.05781 0.22153 0.04948 0.21412 C 0.01632 0.24606 0.00017 0.30185 -0.01302 0.35093 C -0.01407 0.3713 -0.01754 0.4044 -0.01129 0.42477 C 0.0085 0.48843 0.06354 0.48889 0.10659 0.49143 C 0.16007 0.48681 0.21146 0.48194 0.26371 0.46643 C 0.2809 0.46134 0.29791 0.45509 0.31458 0.44745 C 0.32673 0.4419 0.35034 0.42847 0.35034 0.42847 C 0.3618 0.41574 0.3658 0.40509 0.3717 0.38681 C 0.37465 0.34143 0.36875 0.31505 0.35034 0.27477 C 0.31771 0.20324 0.28941 0.10347 0.22534 0.07014 C 0.21007 0.07245 0.19444 0.07222 0.17968 0.07731 C 0.14045 0.09097 0.09948 0.13565 0.0717 0.17245 C 0.01736 0.24444 -0.04636 0.31667 -0.05782 0.42361 C -0.05625 0.43356 -0.0566 0.44444 -0.0533 0.45347 C -0.0415 0.48565 -0.00469 0.48264 0.01632 0.48426 C 0.09305 0.47523 0.14375 0.4456 0.21458 0.40463 C 0.22465 0.39884 0.23593 0.39606 0.24496 0.38796 C 0.26805 0.36736 0.28941 0.35602 0.31632 0.34745 C 0.33559 0.35116 0.35555 0.34907 0.36718 0.37245 C 0.36475 0.38958 0.32725 0.40926 0.32083 0.41412 C 0.31024 0.42199 0.26458 0.43403 0.25573 0.43681 C 0.22725 0.44583 0.19843 0.45231 0.16996 0.46181 C 0.15746 0.46597 0.14566 0.47292 0.13333 0.47731 C 0.12326 0.48079 0.11302 0.48287 0.10295 0.48565 C 0.05121 0.48102 -0.00139 0.48125 -0.02466 0.40926 C -0.03212 0.34907 -0.00226 0.27963 0.04132 0.2581 C 0.05521 0.25116 0.06545 0.25301 0.08073 0.25231 C 0.10659 0.25833 0.13333 0.25972 0.15833 0.27014 C 0.19323 0.28472 0.21093 0.32523 0.21823 0.36898 C 0.21614 0.37801 0.21545 0.38796 0.21198 0.3963 C 0.20659 0.40926 0.18767 0.42199 0.17968 0.42593 C 0.14774 0.4419 0.11128 0.43958 0.07795 0.44143 C 0.0934 0.46991 0.11146 0.4831 0.13698 0.48565 C 0.1493 0.48171 0.16076 0.47847 0.17257 0.47245 C 0.20833 0.48773 0.25312 0.48287 0.28958 0.48565 C 0.35486 0.49074 0.41944 0.49815 0.4842 0.51065 C 0.51771 0.50579 0.51319 0.51343 0.50659 0.46898 C 0.50486 0.45764 0.50607 0.46088 0.50295 0.45463 C 0.50052 0.46042 0.4993 0.4669 0.4967 0.47245 C 0.48732 0.49259 0.47205 0.49931 0.45573 0.50463 C 0.30208 0.4963 0.36753 0.49907 0.2592 0.49514 C 0.24027 0.49306 0.22586 0.48542 0.21545 0.46296 C 0.21406 0.45532 0.21823 0.43472 0.21093 0.44745 C 0.20746 0.46157 0.20468 0.49143 0.20468 0.49143 C 0.20555 0.50185 0.2059 0.51227 0.20746 0.52245 C 0.21111 0.54792 0.22986 0.55856 0.24496 0.56898 C 0.23194 0.57454 0.2217 0.56204 0.21718 0.58194 C 0.21996 0.58727 0.21805 0.58565 0.22343 0.58565 " pathEditMode="relative" ptsTypes="fffffffffffffffffffffffffffffffffffffffffffffffffffffffffffffffffffffffffffffffffffffffff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04907 C -0.00208 -0.02662 -0.01562 -0.00694 -0.02865 0.00694 C -0.04132 0.0206 -0.04253 0.025 -0.05799 0.03565 C -0.08767 0.05532 -0.12083 0.06319 -0.1526 0.07361 C -0.16198 0.08148 -0.15972 0.06667 -0.15799 0.05787 C -0.15503 0.04306 -0.14965 0.02824 -0.14201 0.01643 C -0.12865 -0.0044 -0.10243 -0.0338 -0.0849 -0.04653 C -0.01806 -0.0963 0.05538 -0.12245 0.13125 -0.12639 C 0.15417 -0.12245 0.16927 -0.12176 0.18385 -0.09792 C 0.18576 -0.08935 0.18681 -0.08056 0.1875 -0.07153 C 0.18785 -0.06713 0.18628 -0.06111 0.18837 -0.05741 C 0.19045 -0.0537 0.19826 -0.05255 0.19826 -0.05255 C 0.20868 -0.05417 0.2191 -0.05509 0.22951 -0.05741 C 0.2349 -0.05857 0.24288 -0.07037 0.24288 -0.07037 C 0.23177 -0.12454 0.1934 -0.13125 0.15625 -0.13819 C 0.1401 -0.13657 0.12378 -0.13773 0.10799 -0.13357 C 0.09931 -0.13148 0.0684 -0.10509 0.06337 -0.10023 C 0.03247 -0.07014 -0.00486 -0.02963 -0.0151 0.02245 C -0.01545 0.02593 -0.01615 0.0294 -0.01615 0.0331 C -0.01615 0.05231 -0.01111 0.05463 0.00174 0.05926 C 0.04896 0.04954 0.10573 0.03079 0.13385 -0.02662 C 0.13993 -0.06389 0.11962 -0.07199 0.0974 -0.08472 C 0.07413 -0.08218 0.05069 -0.08148 0.0276 -0.07639 C -0.01128 -0.06782 -0.05139 -0.02523 -0.07413 0.01643 C -0.08681 0.06944 -0.03524 0.05995 -0.01076 0.06181 C 0.01997 0.05833 0.05052 0.0537 0.08125 0.05093 C 0.10278 0.05718 0.09271 0.05139 0.05712 0.08079 C 0.04323 0.09236 0.02656 0.09653 0.01076 0.10231 C -0.03698 0.11944 -0.08698 0.12292 -0.13576 0.13079 C -0.13976 0.13032 -0.1724 0.13403 -0.1849 0.12361 C -0.18958 0.1125 -0.19253 0.08657 -0.17951 0.09005 C -0.17569 0.09468 -0.17378 0.10208 -0.17135 0.1081 C -0.16545 0.14861 -0.16545 0.13796 -0.17674 0.20694 C -0.19306 0.30671 -0.26597 0.32361 -0.33038 0.33796 C -0.4474 0.33588 -0.39618 0.33542 -0.3651 0.33912 C -0.34792 0.3412 -0.33056 0.34375 -0.31337 0.3463 C -0.22066 0.34074 -0.11372 0.35509 -0.02951 0.28681 C -0.01354 0.25602 -0.01701 0.2331 -0.02951 0.19259 C -0.04722 0.13495 -0.09132 0.10301 -0.13299 0.08657 C -0.14878 0.08796 -0.16493 0.08588 -0.18038 0.09005 C -0.20399 0.09676 -0.23038 0.12106 -0.24913 0.13912 C -0.29497 0.18287 -0.33681 0.23356 -0.3474 0.30926 C -0.34132 0.3588 -0.35243 0.38056 -0.32135 0.3963 C -0.31406 0.39977 -0.3059 0.40023 -0.29826 0.40231 C -0.27083 0.39676 -0.24288 0.39537 -0.21615 0.38565 C -0.15694 0.36435 -0.10608 0.325 -0.04549 0.31065 C -0.02292 0.31551 -0.04809 0.32639 -0.0599 0.3331 C -0.07552 0.3419 -0.12361 0.36111 -0.1375 0.36528 C -0.16806 0.37454 -0.21615 0.38171 -0.24635 0.38912 C -0.28663 0.39884 -0.32674 0.40949 -0.36701 0.41898 C -0.39184 0.41435 -0.40104 0.42407 -0.40365 0.39745 C -0.39948 0.36319 -0.40017 0.36157 -0.38038 0.31412 C -0.35399 0.25093 -0.33264 0.14745 -0.26788 0.14143 C -0.24184 0.14861 -0.24045 0.16296 -0.23038 0.19398 C -0.22934 0.23727 -0.2276 0.25116 -0.23576 0.30093 C -0.24306 0.34514 -0.27083 0.37801 -0.27951 0.4213 C -0.27917 0.425 -0.27969 0.42917 -0.27865 0.4331 C -0.27674 0.44028 -0.26267 0.4412 -0.25885 0.44259 C -0.24132 0.4331 -0.23142 0.41782 -0.21962 0.39838 C -0.21927 0.41319 -0.22135 0.42824 -0.21875 0.44259 C -0.21128 0.48426 -0.20069 0.52477 -0.1901 0.56505 C -0.18455 0.58634 -0.16302 0.59977 -0.14913 0.60694 C -0.11736 0.62361 -0.08368 0.63009 -0.05 0.63565 C -0.02292 0.63287 -0.01128 0.64468 -0.00712 0.61528 C -0.01562 0.56134 -0.0092 0.58727 -0.0349 0.5213 C -0.04844 0.48657 -0.06146 0.44444 -0.0849 0.42014 C -0.09323 0.41157 -0.10365 0.4088 -0.11337 0.40463 C -0.13212 0.40741 -0.15122 0.40787 -0.16962 0.41296 C -0.17726 0.41505 -0.1842 0.42106 -0.19115 0.42569 C -0.21424 0.44143 -0.23038 0.45856 -0.23837 0.49143 C -0.23976 0.52083 -0.23819 0.55023 -0.23125 0.57847 C -0.23003 0.58333 -0.22795 0.5875 -0.22674 0.59236 C -0.225 0.59931 -0.2224 0.61296 -0.2224 0.61296 C -0.22934 0.62431 -0.22396 0.61829 -0.23663 0.62361 C -0.25816 0.63241 -0.2776 0.63704 -0.3 0.64028 C -0.31528 0.63727 -0.32569 0.64005 -0.3349 0.62454 C -0.3375 0.61065 -0.33229 0.59167 -0.32674 0.57963 C -0.3184 0.56157 -0.30885 0.54468 -0.3 0.52731 C -0.28177 0.49097 -0.27378 0.47847 -0.23663 0.47245 C -0.21892 0.46968 -0.20087 0.46921 -0.18299 0.46759 C -0.11875 0.47523 -0.03437 0.47963 0.00712 0.5581 C 0.01493 0.59213 -0.0059 0.6088 -0.02674 0.62014 C -0.06233 0.63958 -0.09948 0.64421 -0.1375 0.6463 C -0.17274 0.63889 -0.19583 0.63542 -0.21163 0.58889 C -0.21719 0.54028 -0.19983 0.50949 -0.18385 0.46759 C -0.16215 0.41088 -0.13941 0.35116 -0.10538 0.30579 C -0.10087 0.26829 -0.0934 0.23264 -0.08576 0.1963 C -0.08177 0.17755 -0.07917 0.14931 -0.06875 0.13426 C -0.06163 0.10995 -0.0533 0.08634 -0.04462 0.06273 C -0.0375 0.04421 -0.02691 0.02801 -0.02135 0.0081 C -0.01823 -0.00301 -0.01424 -0.01898 -0.0099 -0.03009 C -0.00799 -0.03449 -0.00573 -0.03889 -0.00365 -0.04306 C -0.00208 -0.04653 0.00087 -0.0537 0.00087 -0.0537 C -0.00017 -0.04977 0 -0.05139 0 -0.04907 Z " pathEditMode="relative" ptsTypes="ffffffffffffffffffffffffffffffffffffffffffffffffffffffffffffffffffffffffffffffffffffffffffffff">
                                      <p:cBhvr>
                                        <p:cTn id="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108" y="3581400"/>
            <a:ext cx="7620000" cy="1470025"/>
          </a:xfrm>
        </p:spPr>
        <p:txBody>
          <a:bodyPr rtlCol="0">
            <a:normAutofit fontScale="90000"/>
          </a:bodyPr>
          <a:lstStyle/>
          <a:p>
            <a:pPr algn="just">
              <a:defRPr/>
            </a:pPr>
            <a:r>
              <a:rPr lang="en-US" sz="3100" b="1" dirty="0">
                <a:effectLst>
                  <a:outerShdw blurRad="38100" dist="38100" dir="2700000" algn="tl">
                    <a:srgbClr val="000000">
                      <a:alpha val="43137"/>
                    </a:srgbClr>
                  </a:outerShdw>
                </a:effectLst>
              </a:rPr>
              <a:t>Since the risk is never zero, organizations distinguish themselves not by eliminating the possibility of human error, but by handling the inevitable mistakes well and by developing or sustaining an effective </a:t>
            </a:r>
            <a:r>
              <a:rPr lang="en-US" sz="3100" b="1" dirty="0">
                <a:solidFill>
                  <a:srgbClr val="FF0000"/>
                </a:solidFill>
                <a:effectLst>
                  <a:outerShdw blurRad="38100" dist="38100" dir="2700000" algn="tl">
                    <a:srgbClr val="000000">
                      <a:alpha val="43137"/>
                    </a:srgbClr>
                  </a:outerShdw>
                </a:effectLst>
              </a:rPr>
              <a:t>organizational culture.</a:t>
            </a:r>
            <a:br>
              <a:rPr lang="en-US" sz="3100" b="1" dirty="0">
                <a:solidFill>
                  <a:srgbClr val="FF0000"/>
                </a:solidFill>
                <a:effectLst>
                  <a:outerShdw blurRad="38100" dist="38100" dir="2700000" algn="tl">
                    <a:srgbClr val="000000">
                      <a:alpha val="43137"/>
                    </a:srgbClr>
                  </a:outerShdw>
                </a:effectLst>
              </a:rPr>
            </a:br>
            <a:r>
              <a:rPr lang="en-US" dirty="0">
                <a:solidFill>
                  <a:srgbClr val="FF0000"/>
                </a:solidFill>
              </a:rPr>
              <a:t/>
            </a:r>
            <a:br>
              <a:rPr lang="en-US" dirty="0">
                <a:solidFill>
                  <a:srgbClr val="FF0000"/>
                </a:solidFill>
              </a:rPr>
            </a:br>
            <a:r>
              <a:rPr lang="en-US" dirty="0"/>
              <a:t>        ____________________</a:t>
            </a:r>
          </a:p>
        </p:txBody>
      </p:sp>
      <p:sp>
        <p:nvSpPr>
          <p:cNvPr id="6" name="TextBox 5"/>
          <p:cNvSpPr txBox="1">
            <a:spLocks noChangeArrowheads="1"/>
          </p:cNvSpPr>
          <p:nvPr/>
        </p:nvSpPr>
        <p:spPr bwMode="auto">
          <a:xfrm>
            <a:off x="1450146" y="9144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7" name="TextBox 6"/>
          <p:cNvSpPr txBox="1">
            <a:spLocks noChangeArrowheads="1"/>
          </p:cNvSpPr>
          <p:nvPr/>
        </p:nvSpPr>
        <p:spPr bwMode="auto">
          <a:xfrm>
            <a:off x="4802946" y="914399"/>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209823" y="6175497"/>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41508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882 0.22037 C -0.03785 0.24098 -0.03924 0.2669 -0.04132 0.29051 C -0.0401 0.32778 -0.04444 0.31899 -0.01267 0.3132 C 0.02101 0.29445 0.00799 0.30348 0.02743 0.28936 C 0.05017 0.24908 0.04618 0.19676 0.05504 0.15 C 0.05677 0.14121 0.05747 0.13311 0.06042 0.125 C 0.08403 0.12963 0.09063 0.13287 0.1033 0.15973 C 0.10833 0.18774 0.10382 0.20625 0.08629 0.22385 C 0.03646 0.27431 0.00677 0.29144 -0.05556 0.30371 C -0.07344 0.29954 -0.08559 0.30487 -0.09219 0.28334 C -0.09705 0.21621 -0.05365 0.16482 -0.01719 0.12732 C 0.00069 0.10926 0.01927 0.0919 0.04167 0.08473 C 0.04983 0.08218 0.05833 0.08403 0.06667 0.08357 C 0.09201 0.08681 0.09531 0.09237 0.11233 0.11667 C 0.11354 0.12084 0.11597 0.12454 0.1158 0.12871 C 0.11372 0.16667 0.08698 0.16667 0.06493 0.16806 C 0.03629 0.16366 0.01667 0.15741 -0.01007 0.14862 C -0.01684 0.15 -0.02413 0.14931 -0.03056 0.15255 C -0.05972 0.16667 -0.0776 0.20787 -0.09496 0.2382 C -0.12309 0.28774 -0.14913 0.3294 -0.16892 0.38473 C -0.16771 0.38912 -0.16806 0.39514 -0.16545 0.39885 C -0.16181 0.40417 -0.13906 0.40371 -0.13871 0.40371 C -0.09462 0.39746 -0.05573 0.38959 -0.01371 0.3713 C 0.00955 0.36112 0.03333 0.35116 0.05156 0.32848 C 0.07517 0.29908 0.08108 0.25463 0.08733 0.21436 C 0.09288 0.17917 0.09427 0.17061 0.12292 0.16806 C 0.1474 0.17385 0.14201 0.16922 0.15868 0.18218 C 0.16563 0.1875 0.17917 0.19885 0.17917 0.19908 C 0.18819 0.22014 0.18646 0.21088 0.18819 0.22524 C 0.18576 0.23287 0.18542 0.2426 0.18108 0.24862 C 0.17153 0.26158 0.13333 0.26945 0.12656 0.27153 C 0.12917 0.24584 0.15365 0.22732 0.16754 0.21551 C 0.22309 0.16875 0.28385 0.14769 0.34879 0.14422 C 0.37274 0.14954 0.39358 0.15186 0.41406 0.16922 C 0.42292 0.1875 0.4158 0.19908 0.4033 0.21088 C 0.37656 0.23658 0.34965 0.23982 0.31754 0.24399 C 0.2684 0.23866 0.24271 0.24792 0.21042 0.20487 C 0.20035 0.15949 0.2474 0.13635 0.27292 0.125 C 0.28455 0.11991 0.29653 0.11667 0.30868 0.11436 C 0.31875 0.1125 0.32899 0.11343 0.33906 0.1132 C 0.37656 0.12246 0.3974 0.12662 0.4158 0.17269 C 0.41632 0.17755 0.41806 0.18218 0.41754 0.18704 C 0.41406 0.21528 0.40156 0.21621 0.38368 0.2213 C 0.34271 0.21598 0.31372 0.21412 0.27743 0.19051 C 0.25035 0.17269 0.23125 0.13635 0.20243 0.125 C 0.19497 0.12709 0.18663 0.12593 0.18004 0.13079 C 0.14219 0.15926 0.11372 0.22894 0.0908 0.27153 C 0.07708 0.29676 0.05955 0.31852 0.04879 0.34653 C 0.04479 0.38403 0.07778 0.38241 0.09705 0.38334 C 0.11997 0.38102 0.14306 0.38033 0.1658 0.37616 C 0.20538 0.36899 0.24427 0.34468 0.28108 0.325 C 0.30347 0.3132 0.31424 0.30695 0.33281 0.28797 C 0.34201 0.27894 0.35955 0.25834 0.35955 0.25857 C 0.38368 0.17385 0.37413 0.01737 0.29705 -0.01898 C 0.28802 -0.02314 0.27813 -0.02291 0.26858 -0.02476 C 0.24566 -0.01805 0.22188 -0.01504 0.19983 -0.00463 C 0.17986 0.00487 0.14201 0.04931 0.12917 0.0669 C 0.07795 0.13797 0.01684 0.22547 -0.00469 0.32246 C -0.00503 0.3257 -0.0059 0.32871 -0.00556 0.33195 C -0.00469 0.34237 -0.00486 0.35301 -0.00121 0.36204 C 0.00208 0.36968 0.02379 0.37686 0.02743 0.37871 C 0.04306 0.37454 0.09913 0.36389 0.11754 0.35024 C 0.14306 0.33102 0.21545 0.26412 0.18993 0.28334 C 0.11024 0.34399 0.04375 0.4419 0.01042 0.55579 C 0.00694 0.6 0.03142 0.57477 0.05868 0.5669 C 0.07379 0.55371 0.09097 0.54399 0.10417 0.52755 C 0.10799 0.52246 0.0934 0.52801 0.08819 0.52963 C 0.08194 0.53195 0.07604 0.53542 0.07031 0.53912 C 0.03837 0.55903 0.0151 0.5838 -0.00746 0.61922 C -0.00851 0.62292 -0.01354 0.64121 -0.01371 0.64537 C -0.01476 0.69422 0.01649 0.69445 0.04531 0.70024 C 0.08785 0.69792 0.14879 0.70463 0.19358 0.68195 C 0.19792 0.67616 0.19861 0.67107 0.20069 0.66297 C 0.20035 0.63496 0.19983 0.60672 0.19983 0.57848 C 0.19983 0.57662 0.19931 0.57338 0.20069 0.57269 C 0.20313 0.57107 0.20608 0.57338 0.20868 0.57385 C 0.22517 0.5838 0.23594 0.59699 0.24358 0.61922 C 0.24271 0.62616 0.24323 0.6338 0.2408 0.64028 C 0.23472 0.65672 0.22309 0.64885 0.21319 0.6463 C 0.20278 0.64422 0.19288 0.63912 0.18281 0.63588 C 0.17951 0.63287 0.17674 0.63241 0.17379 0.62871 C 0.17083 0.61667 0.17604 0.60741 0.18108 0.59885 C 0.19635 0.57269 0.22031 0.53843 0.24618 0.53357 C 0.25226 0.53612 0.25556 0.53496 0.25694 0.54422 C 0.25816 0.55186 0.25868 0.56783 0.25868 0.56806 C 0.25712 0.59746 0.25833 0.62061 0.23281 0.62616 C 0.22448 0.62593 0.21615 0.62593 0.20781 0.62524 C 0.2033 0.62477 0.1941 0.61042 0.18733 0.60695 C 0.18385 0.61019 0.17882 0.61713 0.17483 0.61922 C 0.17413 0.61968 0.17379 0.62084 0.17292 0.62153 C 0.17083 0.62246 0.1684 0.62107 0.16667 0.62269 C 0.16528 0.62362 0.16615 0.62686 0.16493 0.62871 " pathEditMode="relative" rAng="0" ptsTypes="AAAAAAAAAAAAAAAAAAAAAAAAAAAAAAAAAAAAAAAAAAAAAAAAAAAAAAAAAAAAAAAAAAAAAAAAAAAAAAAAAAAAAAAAAAAA">
                                      <p:cBhvr>
                                        <p:cTn id="6" dur="2000" fill="hold"/>
                                        <p:tgtEl>
                                          <p:spTgt spid="6"/>
                                        </p:tgtEl>
                                        <p:attrNameLst>
                                          <p:attrName>ppt_x</p:attrName>
                                          <p:attrName>ppt_y</p:attrName>
                                        </p:attrNameLst>
                                      </p:cBhvr>
                                      <p:rCtr x="15330" y="11736"/>
                                    </p:animMotion>
                                  </p:childTnLst>
                                </p:cTn>
                              </p:par>
                              <p:par>
                                <p:cTn id="7"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700" y="2750344"/>
            <a:ext cx="8051800" cy="1470025"/>
          </a:xfrm>
        </p:spPr>
        <p:txBody>
          <a:bodyPr rtlCol="0">
            <a:normAutofit fontScale="90000"/>
          </a:bodyPr>
          <a:lstStyle/>
          <a:p>
            <a:pPr algn="just"/>
            <a:r>
              <a:rPr lang="en-US" dirty="0"/>
              <a:t/>
            </a:r>
            <a:br>
              <a:rPr lang="en-US" dirty="0"/>
            </a:br>
            <a:r>
              <a:rPr lang="en-US" sz="2700" b="1" dirty="0">
                <a:effectLst>
                  <a:outerShdw blurRad="38100" dist="38100" dir="2700000" algn="tl">
                    <a:srgbClr val="000000">
                      <a:alpha val="43137"/>
                    </a:srgbClr>
                  </a:outerShdw>
                </a:effectLst>
              </a:rPr>
              <a:t>Strengthening an organizational culture of biosafety, biosecurity, and responsible conduct in the life sciences is an intrinsic part of a </a:t>
            </a:r>
            <a:r>
              <a:rPr lang="en-US" sz="2700" b="1" dirty="0">
                <a:solidFill>
                  <a:srgbClr val="FF0000"/>
                </a:solidFill>
                <a:effectLst>
                  <a:outerShdw blurRad="38100" dist="38100" dir="2700000" algn="tl">
                    <a:srgbClr val="000000">
                      <a:alpha val="43137"/>
                    </a:srgbClr>
                  </a:outerShdw>
                </a:effectLst>
              </a:rPr>
              <a:t>laboratory quality management system.  </a:t>
            </a:r>
            <a:r>
              <a:rPr lang="en-US" sz="2700" b="1" dirty="0">
                <a:effectLst>
                  <a:outerShdw blurRad="38100" dist="38100" dir="2700000" algn="tl">
                    <a:srgbClr val="000000">
                      <a:alpha val="43137"/>
                    </a:srgbClr>
                  </a:outerShdw>
                </a:effectLst>
              </a:rPr>
              <a:t>Such culture includes: </a:t>
            </a:r>
            <a:r>
              <a:rPr lang="en-US" sz="2700" b="1" dirty="0">
                <a:solidFill>
                  <a:srgbClr val="FF0000"/>
                </a:solidFill>
                <a:effectLst>
                  <a:outerShdw blurRad="38100" dist="38100" dir="2700000" algn="tl">
                    <a:srgbClr val="000000">
                      <a:alpha val="43137"/>
                    </a:srgbClr>
                  </a:outerShdw>
                </a:effectLst>
              </a:rPr>
              <a:t>management systems </a:t>
            </a:r>
            <a:r>
              <a:rPr lang="en-US" sz="2700" b="1" dirty="0">
                <a:effectLst>
                  <a:outerShdw blurRad="38100" dist="38100" dir="2700000" algn="tl">
                    <a:srgbClr val="000000">
                      <a:alpha val="43137"/>
                    </a:srgbClr>
                  </a:outerShdw>
                </a:effectLst>
              </a:rPr>
              <a:t>(organization and leadership); </a:t>
            </a:r>
            <a:r>
              <a:rPr lang="en-US" sz="2700" b="1" dirty="0">
                <a:solidFill>
                  <a:srgbClr val="FF0000"/>
                </a:solidFill>
                <a:effectLst>
                  <a:outerShdw blurRad="38100" dist="38100" dir="2700000" algn="tl">
                    <a:srgbClr val="000000">
                      <a:alpha val="43137"/>
                    </a:srgbClr>
                  </a:outerShdw>
                </a:effectLst>
              </a:rPr>
              <a:t>leadership and personnel behavior</a:t>
            </a:r>
            <a:r>
              <a:rPr lang="en-US" sz="2700" b="1" dirty="0">
                <a:effectLst>
                  <a:outerShdw blurRad="38100" dist="38100" dir="2700000" algn="tl">
                    <a:srgbClr val="000000">
                      <a:alpha val="43137"/>
                    </a:srgbClr>
                  </a:outerShdw>
                </a:effectLst>
              </a:rPr>
              <a:t>; </a:t>
            </a:r>
            <a:r>
              <a:rPr lang="en-US" sz="2700" b="1" dirty="0">
                <a:solidFill>
                  <a:srgbClr val="FF0000"/>
                </a:solidFill>
                <a:effectLst>
                  <a:outerShdw blurRad="38100" dist="38100" dir="2700000" algn="tl">
                    <a:srgbClr val="000000">
                      <a:alpha val="43137"/>
                    </a:srgbClr>
                  </a:outerShdw>
                </a:effectLst>
              </a:rPr>
              <a:t>principles for guiding decisions and behavior</a:t>
            </a:r>
            <a:r>
              <a:rPr lang="en-US" sz="2700" b="1" dirty="0">
                <a:effectLst>
                  <a:outerShdw blurRad="38100" dist="38100" dir="2700000" algn="tl">
                    <a:srgbClr val="000000">
                      <a:alpha val="43137"/>
                    </a:srgbClr>
                  </a:outerShdw>
                </a:effectLst>
              </a:rPr>
              <a:t>; and </a:t>
            </a:r>
            <a:r>
              <a:rPr lang="en-US" sz="2700" b="1" dirty="0">
                <a:solidFill>
                  <a:srgbClr val="FF0000"/>
                </a:solidFill>
                <a:effectLst>
                  <a:outerShdw blurRad="38100" dist="38100" dir="2700000" algn="tl">
                    <a:srgbClr val="000000">
                      <a:alpha val="43137"/>
                    </a:srgbClr>
                  </a:outerShdw>
                </a:effectLst>
              </a:rPr>
              <a:t>beliefs and attitudes</a:t>
            </a:r>
            <a:r>
              <a:rPr lang="en-US" sz="2700" b="1" dirty="0">
                <a:effectLst>
                  <a:outerShdw blurRad="38100" dist="38100" dir="2700000" algn="tl">
                    <a:srgbClr val="000000">
                      <a:alpha val="43137"/>
                    </a:srgbClr>
                  </a:outerShdw>
                </a:effectLst>
              </a:rPr>
              <a:t> on biosafety, biosecurity and responsible conduct of research</a:t>
            </a:r>
            <a:r>
              <a:rPr lang="en-US" sz="2700" dirty="0"/>
              <a:t>.</a:t>
            </a:r>
            <a:r>
              <a:rPr lang="en-US" dirty="0"/>
              <a:t/>
            </a:r>
            <a:br>
              <a:rPr lang="en-US" dirty="0"/>
            </a:br>
            <a:r>
              <a:rPr lang="en-US" dirty="0"/>
              <a:t/>
            </a:r>
            <a:br>
              <a:rPr lang="en-US" dirty="0"/>
            </a:br>
            <a:r>
              <a:rPr lang="en-US" dirty="0"/>
              <a:t>              ____________________</a:t>
            </a:r>
          </a:p>
        </p:txBody>
      </p:sp>
      <p:sp>
        <p:nvSpPr>
          <p:cNvPr id="4" name="TextBox 3"/>
          <p:cNvSpPr txBox="1">
            <a:spLocks noChangeArrowheads="1"/>
          </p:cNvSpPr>
          <p:nvPr/>
        </p:nvSpPr>
        <p:spPr bwMode="auto">
          <a:xfrm>
            <a:off x="1371600" y="6096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5" name="TextBox 4"/>
          <p:cNvSpPr txBox="1">
            <a:spLocks noChangeArrowheads="1"/>
          </p:cNvSpPr>
          <p:nvPr/>
        </p:nvSpPr>
        <p:spPr bwMode="auto">
          <a:xfrm>
            <a:off x="5105400" y="6096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295400" y="57150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30853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8889E-6 3.7037E-6 C -0.00868 0.01574 -0.02864 -0.00579 -0.03837 0.00833 C -0.0375 0.01574 -0.03767 0.02361 -0.03576 0.03078 C -0.02778 0.0618 0.01545 0.06782 0.03472 0.07129 C 0.05261 0.07014 0.07049 0.0699 0.08837 0.06782 C 0.10399 0.06597 0.11771 0.05 0.12587 0.03333 C 0.12813 0.02893 0.12743 0.02453 0.13038 0.02129 C 0.13802 0.02291 0.1434 0.0287 0.14913 0.03564 C 0.12153 0.08171 0.06042 0.08148 0.02049 0.08333 C -0.00642 0.08078 -0.04601 0.08819 -0.06337 0.05231 C -0.07101 -0.00973 -0.00364 -0.04375 0.03038 -0.05371 C 0.0441 -0.05764 0.05833 -0.05857 0.07222 -0.06088 C 0.08629 -0.0588 0.10052 -0.05949 0.11424 -0.05486 C 0.14653 -0.04399 0.18768 -0.0125 0.20712 0.025 C 0.20816 0.02963 0.21007 0.03773 0.20972 0.04282 C 0.20886 0.05439 0.20833 0.06643 0.20538 0.07731 C 0.20382 0.08333 0.18837 0.09861 0.18559 0.10115 C 0.1599 0.12384 0.12118 0.12245 0.09184 0.12361 C 0.08507 0.12176 0.0783 0.11828 0.07136 0.11759 C 0.04063 0.11551 0.02656 0.15949 0.02049 0.19166 C 0.02309 0.23518 0.01945 0.25856 0.03663 0.2949 C 0.07379 0.37407 0.16059 0.37893 0.22222 0.3831 C 0.25799 0.37893 0.26945 0.38518 0.29375 0.36412 C 0.31007 0.29768 0.27118 0.23564 0.24636 0.18449 C 0.24288 0.17754 0.23733 0.15949 0.23125 0.15347 C 0.21563 0.13819 0.19323 0.13611 0.175 0.13333 C 0.15504 0.13657 0.13472 0.1368 0.11511 0.14282 C 0.07795 0.15416 0.04809 0.19745 0.03559 0.24282 C 0.03333 0.26458 0.03056 0.27592 0.03559 0.29838 C 0.05886 0.40301 0.1632 0.42384 0.23125 0.42731 C 0.28212 0.42222 0.33872 0.42222 0.38559 0.39027 C 0.39358 0.37801 0.39549 0.37106 0.39636 0.35439 C 0.3908 0.30185 0.37327 0.27245 0.35087 0.22615 C 0.34792 0.22014 0.34601 0.21342 0.34375 0.20694 C 0.34306 0.20509 0.34028 0.20069 0.34184 0.20115 C 0.35382 0.20486 0.36181 0.22037 0.37049 0.23194 C 0.3783 0.24259 0.38577 0.25347 0.39288 0.26527 C 0.4066 0.28773 0.41528 0.31018 0.42761 0.33333 C 0.41979 0.34884 0.3941 0.34652 0.38299 0.34745 C 0.33316 0.35162 0.29618 0.35023 0.24184 0.35092 C 0.18177 0.35439 0.12101 0.35856 0.06163 0.34398 C 0.04514 0.33472 0.03715 0.32569 0.03038 0.30324 C 0.03212 0.29074 0.03195 0.27731 0.03559 0.26527 C 0.05521 0.20023 0.12049 0.13194 0.17136 0.12014 C 0.18663 0.1162 0.20243 0.11828 0.21788 0.11759 C 0.23542 0.12384 0.25382 0.12685 0.27049 0.1368 C 0.31406 0.16273 0.36146 0.21805 0.38472 0.275 C 0.36771 0.35787 0.30729 0.37106 0.25174 0.38449 C 0.21163 0.38032 0.17118 0.37893 0.13125 0.37245 C 0.10139 0.36759 0.07205 0.34097 0.05972 0.30463 C 0.05573 0.29282 0.05747 0.26921 0.04913 0.2618 C 0.01597 0.29351 -0.00017 0.34953 -0.01337 0.39861 C -0.01441 0.41898 -0.01788 0.45208 -0.01163 0.47245 C 0.00816 0.53611 0.0632 0.53657 0.10625 0.53912 C 0.15972 0.53449 0.21111 0.52963 0.26337 0.51412 C 0.28056 0.50902 0.29757 0.50277 0.31424 0.49514 C 0.32639 0.48958 0.35 0.47615 0.35 0.47639 C 0.36146 0.46342 0.36545 0.45277 0.37136 0.43449 C 0.37431 0.38912 0.3684 0.36273 0.35 0.32222 C 0.31736 0.25092 0.28906 0.15115 0.225 0.11759 C 0.20972 0.12014 0.1941 0.11967 0.17934 0.125 C 0.14011 0.13865 0.09913 0.1831 0.07136 0.22014 C 0.01702 0.29213 -0.0467 0.36412 -0.05816 0.47129 C -0.0566 0.48125 -0.05694 0.49213 -0.05364 0.50115 C -0.04184 0.53333 -0.00503 0.53032 0.01597 0.53194 C 0.09271 0.52291 0.1434 0.49328 0.21424 0.45231 C 0.22431 0.44652 0.23559 0.44375 0.24462 0.43564 C 0.26771 0.41504 0.28906 0.4037 0.31597 0.39514 C 0.33524 0.39884 0.35521 0.39676 0.36684 0.42014 C 0.36441 0.43726 0.32691 0.45671 0.32049 0.4618 C 0.3099 0.46967 0.26424 0.48171 0.25538 0.48449 C 0.22691 0.49351 0.19809 0.5 0.16962 0.50949 C 0.15712 0.51342 0.14531 0.5206 0.13299 0.525 C 0.12292 0.52847 0.11268 0.53055 0.10261 0.53333 C 0.05087 0.5287 -0.00173 0.52893 -0.025 0.45671 C -0.03246 0.39676 -0.0026 0.32708 0.04097 0.30578 C 0.05486 0.29884 0.06511 0.30046 0.08038 0.29976 C 0.10625 0.30601 0.13299 0.3074 0.15799 0.31782 C 0.19288 0.3324 0.21059 0.37268 0.21788 0.41666 C 0.2158 0.42569 0.21511 0.43564 0.21163 0.44398 C 0.20625 0.45671 0.18733 0.46967 0.17934 0.47361 C 0.1474 0.48958 0.11094 0.48726 0.07761 0.48912 C 0.09306 0.51759 0.11111 0.53078 0.13663 0.53333 C 0.14896 0.52939 0.16042 0.52615 0.17222 0.52014 C 0.20799 0.53541 0.25278 0.53055 0.28924 0.53333 C 0.35452 0.53842 0.4191 0.54583 0.48386 0.55833 C 0.51719 0.55347 0.51268 0.56111 0.50625 0.51666 C 0.50452 0.50532 0.50573 0.50856 0.50261 0.50231 C 0.50018 0.5081 0.49896 0.51458 0.49636 0.52014 C 0.48698 0.54004 0.4717 0.54699 0.45538 0.55231 C 0.30174 0.54398 0.36719 0.54676 0.25886 0.54282 C 0.23993 0.54074 0.22552 0.5331 0.21511 0.51064 C 0.21372 0.50301 0.21788 0.4824 0.21059 0.49514 C 0.20712 0.50926 0.20434 0.53912 0.20434 0.53935 C 0.20521 0.54953 0.20556 0.55995 0.20712 0.57014 C 0.21077 0.59537 0.22952 0.60625 0.24462 0.61666 C 0.2316 0.62222 0.22136 0.60972 0.21684 0.62963 C 0.21962 0.63495 0.21771 0.63333 0.22309 0.63333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44" y="28634"/>
                                    </p:animMotion>
                                  </p:childTnLst>
                                </p:cTn>
                              </p:par>
                              <p:par>
                                <p:cTn id="7" presetID="0" presetClass="path" presetSubtype="0" accel="50000" decel="50000" fill="hold" grpId="0" nodeType="withEffect">
                                  <p:stCondLst>
                                    <p:cond delay="0"/>
                                  </p:stCondLst>
                                  <p:childTnLst>
                                    <p:animMotion origin="layout" path="M 3.33333E-6 -0.04907 C -0.00209 -0.02662 -0.0158 -0.00694 -0.02865 0.00694 C -0.04132 0.0206 -0.04254 0.025 -0.05799 0.03565 C -0.08768 0.05532 -0.12084 0.06319 -0.15261 0.07361 C -0.16198 0.08148 -0.15973 0.06667 -0.15799 0.05787 C -0.15504 0.04306 -0.14966 0.02824 -0.14202 0.01643 C -0.12865 -0.0044 -0.10243 -0.0338 -0.0849 -0.04653 C -0.01806 -0.0963 0.05538 -0.12245 0.13125 -0.12639 C 0.15416 -0.12245 0.16927 -0.12176 0.18385 -0.09792 C 0.18576 -0.08935 0.1868 -0.08056 0.1875 -0.07153 C 0.18784 -0.06713 0.18628 -0.06111 0.18836 -0.05741 C 0.19045 -0.0537 0.19826 -0.05255 0.19826 -0.05232 C 0.20868 -0.05417 0.21909 -0.05509 0.22951 -0.05741 C 0.23489 -0.05857 0.24288 -0.07037 0.24288 -0.07014 C 0.23177 -0.12454 0.1934 -0.13148 0.15625 -0.13819 C 0.1401 -0.13657 0.12378 -0.13773 0.10798 -0.13357 C 0.0993 -0.13171 0.0684 -0.10509 0.06336 -0.10023 C 0.03246 -0.07014 -0.00504 -0.02963 -0.01528 0.02245 C -0.01545 0.02593 -0.01632 0.0294 -0.01632 0.0331 C -0.01632 0.05231 -0.01111 0.05463 0.00173 0.05926 C 0.04896 0.04954 0.10573 0.03079 0.13385 -0.02662 C 0.13993 -0.06389 0.11961 -0.07199 0.09739 -0.08472 C 0.07413 -0.08218 0.05069 -0.08148 0.0276 -0.07639 C -0.01129 -0.06782 -0.05139 -0.02523 -0.07414 0.01643 C -0.08681 0.06944 -0.03525 0.05995 -0.01077 0.06181 C 0.01996 0.05833 0.05052 0.0537 0.08125 0.05093 C 0.10277 0.05718 0.09271 0.05139 0.05711 0.08079 C 0.04323 0.09236 0.02656 0.09653 0.01076 0.10231 C -0.03698 0.11944 -0.08698 0.12292 -0.13577 0.13079 C -0.13976 0.13032 -0.1724 0.13403 -0.1849 0.12361 C -0.18959 0.1125 -0.19254 0.08657 -0.17952 0.09005 C -0.1757 0.09468 -0.17379 0.10208 -0.17136 0.1081 C -0.16545 0.14861 -0.16545 0.13796 -0.17674 0.20694 C -0.19306 0.30671 -0.26598 0.32361 -0.33039 0.33796 C -0.4474 0.33588 -0.39618 0.33542 -0.36511 0.33912 C -0.34792 0.3412 -0.33056 0.34375 -0.31337 0.3463 C -0.22066 0.34074 -0.11372 0.35509 -0.02952 0.28681 C -0.01354 0.25602 -0.01702 0.2331 -0.02952 0.19259 C -0.04723 0.13495 -0.09132 0.10301 -0.13299 0.08657 C -0.14879 0.08796 -0.16493 0.08588 -0.18039 0.09005 C -0.204 0.09676 -0.23039 0.12106 -0.24914 0.13912 C -0.29497 0.18287 -0.33681 0.23356 -0.3474 0.30926 C -0.34132 0.3588 -0.35243 0.38056 -0.32136 0.3963 C -0.31407 0.39977 -0.30591 0.40023 -0.29827 0.40231 C -0.27084 0.39676 -0.24289 0.39537 -0.21615 0.38565 C -0.15695 0.36435 -0.10608 0.325 -0.04549 0.31065 C -0.02292 0.31551 -0.04809 0.32639 -0.0599 0.3331 C -0.07552 0.3419 -0.12361 0.36111 -0.1375 0.36528 C -0.16806 0.37454 -0.21615 0.38171 -0.24636 0.38912 C -0.28664 0.39884 -0.32674 0.40949 -0.36702 0.41898 C -0.39184 0.41435 -0.40104 0.42407 -0.40365 0.39745 C -0.39948 0.36319 -0.40018 0.36157 -0.38039 0.31412 C -0.354 0.25093 -0.33264 0.14745 -0.26789 0.14143 C -0.24184 0.14861 -0.24045 0.16296 -0.23039 0.19398 C -0.22934 0.23727 -0.22761 0.25116 -0.23577 0.30093 C -0.24306 0.34514 -0.27084 0.37801 -0.27952 0.4213 C -0.27917 0.425 -0.27969 0.42917 -0.27865 0.4331 C -0.27674 0.44028 -0.26268 0.4412 -0.25886 0.44259 C -0.24132 0.4331 -0.23143 0.41782 -0.21962 0.39838 C -0.21927 0.41319 -0.22136 0.42824 -0.21875 0.44259 C -0.21129 0.48426 -0.2007 0.52477 -0.19011 0.56505 C -0.18455 0.58634 -0.16302 0.59977 -0.14914 0.60694 C -0.11736 0.62361 -0.08368 0.63009 -0.05 0.63565 C -0.02292 0.63287 -0.01129 0.64468 -0.00712 0.61528 C -0.0158 0.56134 -0.0092 0.58727 -0.0349 0.5213 C -0.04844 0.48657 -0.06146 0.44444 -0.0849 0.42014 C -0.09323 0.41157 -0.10365 0.4088 -0.11337 0.40463 C -0.13212 0.40741 -0.15122 0.40787 -0.16962 0.41296 C -0.17726 0.41505 -0.1842 0.42106 -0.19115 0.42569 C -0.21424 0.44143 -0.23039 0.45856 -0.23837 0.49143 C -0.23976 0.52083 -0.2382 0.55023 -0.23125 0.57847 C -0.23004 0.58333 -0.22795 0.5875 -0.22674 0.59236 C -0.225 0.59931 -0.2224 0.61296 -0.2224 0.61319 C -0.22934 0.62431 -0.22396 0.61829 -0.23664 0.62361 C -0.25816 0.63241 -0.27761 0.63704 -0.3 0.64028 C -0.31528 0.63727 -0.3257 0.64005 -0.3349 0.62454 C -0.3375 0.61065 -0.33229 0.59167 -0.32674 0.57963 C -0.31841 0.56157 -0.30886 0.54468 -0.3 0.52731 C -0.28177 0.49097 -0.27379 0.47847 -0.23664 0.47245 C -0.21893 0.46968 -0.20087 0.46921 -0.18299 0.46759 C -0.11875 0.47523 -0.03438 0.47963 0.00711 0.5581 C 0.01493 0.59213 -0.00608 0.6088 -0.02674 0.62014 C -0.06233 0.63958 -0.09948 0.64421 -0.1375 0.6463 C -0.17275 0.63889 -0.19584 0.63542 -0.21164 0.58889 C -0.21719 0.54028 -0.19983 0.50949 -0.18386 0.46759 C -0.16216 0.41088 -0.13941 0.35116 -0.10539 0.30579 C -0.10087 0.26829 -0.09341 0.23264 -0.08577 0.1963 C -0.08177 0.17755 -0.07917 0.14931 -0.06875 0.13426 C -0.06164 0.10995 -0.0533 0.08634 -0.04462 0.06273 C -0.0375 0.04421 -0.02691 0.02801 -0.02136 0.0081 C -0.01823 -0.00301 -0.01424 -0.01898 -0.0099 -0.03009 C -0.00799 -0.03449 -0.00573 -0.03889 -0.00365 -0.04306 C -0.00209 -0.04653 0.00086 -0.0537 0.00086 -0.05347 C -0.00018 -0.04977 3.33333E-6 -0.05139 3.33333E-6 -0.04907 Z " pathEditMode="relative" rAng="0" ptsTypes="AAAAAAAAAAAAAAAAAAAAAAAAAAAAAAAAAAAAAAAAAAAAAAAAAAAAAAAAAAAAAAAAAAAAAAAAAAAAAAAAAAAAAAAAAAAAAA">
                                      <p:cBhvr>
                                        <p:cTn id="8" dur="2000" fill="hold"/>
                                        <p:tgtEl>
                                          <p:spTgt spid="5"/>
                                        </p:tgtEl>
                                        <p:attrNameLst>
                                          <p:attrName>ppt_x</p:attrName>
                                          <p:attrName>ppt_y</p:attrName>
                                        </p:attrNameLst>
                                      </p:cBhvr>
                                      <p:rCtr x="-8038" y="3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924800" cy="1470025"/>
          </a:xfrm>
        </p:spPr>
        <p:txBody>
          <a:bodyPr rtlCol="0">
            <a:normAutofit fontScale="90000"/>
          </a:bodyPr>
          <a:lstStyle/>
          <a:p>
            <a:pPr algn="just">
              <a:defRPr/>
            </a:pPr>
            <a:r>
              <a:rPr lang="en-US" altLang="en-US" sz="2700" b="1" dirty="0">
                <a:effectLst>
                  <a:outerShdw blurRad="38100" dist="38100" dir="2700000" algn="tl">
                    <a:srgbClr val="000000">
                      <a:alpha val="43137"/>
                    </a:srgbClr>
                  </a:outerShdw>
                </a:effectLst>
              </a:rPr>
              <a:t>The </a:t>
            </a:r>
            <a:r>
              <a:rPr lang="en-US" altLang="en-US" sz="2700" b="1" dirty="0">
                <a:solidFill>
                  <a:srgbClr val="FF0000"/>
                </a:solidFill>
                <a:effectLst>
                  <a:outerShdw blurRad="38100" dist="38100" dir="2700000" algn="tl">
                    <a:srgbClr val="000000">
                      <a:alpha val="43137"/>
                    </a:srgbClr>
                  </a:outerShdw>
                </a:effectLst>
              </a:rPr>
              <a:t>oversight of dual use research of concern</a:t>
            </a:r>
            <a:r>
              <a:rPr lang="en-US" altLang="en-US" sz="2700" b="1" dirty="0">
                <a:effectLst>
                  <a:outerShdw blurRad="38100" dist="38100" dir="2700000" algn="tl">
                    <a:srgbClr val="000000">
                      <a:alpha val="43137"/>
                    </a:srgbClr>
                  </a:outerShdw>
                </a:effectLst>
              </a:rPr>
              <a:t> (i.e. policies, practices, and procedures to ensure that the dual use research of concern is identified and risk mitigation measures are implemented, where applicable) is an example of an area where the organizational culture is important.</a:t>
            </a:r>
            <a:r>
              <a:rPr lang="en-US" dirty="0"/>
              <a:t/>
            </a:r>
            <a:br>
              <a:rPr lang="en-US" dirty="0"/>
            </a:br>
            <a:r>
              <a:rPr lang="en-US" dirty="0"/>
              <a:t/>
            </a:r>
            <a:br>
              <a:rPr lang="en-US" dirty="0"/>
            </a:br>
            <a:r>
              <a:rPr lang="en-US" dirty="0"/>
              <a:t>         </a:t>
            </a:r>
            <a:br>
              <a:rPr lang="en-US" dirty="0"/>
            </a:br>
            <a:r>
              <a:rPr lang="en-US" dirty="0"/>
              <a:t>           ____________________</a:t>
            </a:r>
          </a:p>
        </p:txBody>
      </p:sp>
      <p:sp>
        <p:nvSpPr>
          <p:cNvPr id="4" name="TextBox 3"/>
          <p:cNvSpPr txBox="1">
            <a:spLocks noChangeArrowheads="1"/>
          </p:cNvSpPr>
          <p:nvPr/>
        </p:nvSpPr>
        <p:spPr bwMode="auto">
          <a:xfrm>
            <a:off x="5181600" y="762000"/>
            <a:ext cx="3352800" cy="12003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a:latin typeface="Calibri" pitchFamily="34" charset="0"/>
              </a:rPr>
              <a:t>False. Organizational culture has nothing to do with this.</a:t>
            </a:r>
          </a:p>
        </p:txBody>
      </p:sp>
      <p:sp>
        <p:nvSpPr>
          <p:cNvPr id="6" name="TextBox 5"/>
          <p:cNvSpPr txBox="1">
            <a:spLocks noChangeArrowheads="1"/>
          </p:cNvSpPr>
          <p:nvPr/>
        </p:nvSpPr>
        <p:spPr bwMode="auto">
          <a:xfrm>
            <a:off x="685800" y="762000"/>
            <a:ext cx="4267200" cy="12003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b="1" dirty="0"/>
              <a:t>True. All scientists </a:t>
            </a:r>
            <a:r>
              <a:rPr lang="en-US" sz="2400" b="1" dirty="0">
                <a:effectLst>
                  <a:outerShdw blurRad="38100" dist="38100" dir="2700000" algn="tl">
                    <a:srgbClr val="000000">
                      <a:alpha val="43137"/>
                    </a:srgbClr>
                  </a:outerShdw>
                </a:effectLst>
                <a:cs typeface="Arial" charset="0"/>
              </a:rPr>
              <a:t>must uphold the integrity of science and prevent its misuse.</a:t>
            </a:r>
            <a:endParaRPr lang="en-US" sz="2400" b="1" dirty="0">
              <a:effectLst>
                <a:outerShdw blurRad="38100" dist="38100" dir="2700000" algn="tl">
                  <a:srgbClr val="000000">
                    <a:alpha val="43137"/>
                  </a:srgbClr>
                </a:outerShdw>
              </a:effectLst>
              <a:latin typeface="Calibri" pitchFamily="34" charset="0"/>
            </a:endParaRPr>
          </a:p>
        </p:txBody>
      </p:sp>
      <p:sp>
        <p:nvSpPr>
          <p:cNvPr id="2055" name="TextBox 7"/>
          <p:cNvSpPr txBox="1">
            <a:spLocks noChangeArrowheads="1"/>
          </p:cNvSpPr>
          <p:nvPr/>
        </p:nvSpPr>
        <p:spPr bwMode="auto">
          <a:xfrm>
            <a:off x="1409700" y="6463494"/>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33536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8 C -0.02569 -0.04051 -0.03281 -0.03217 -0.06128 -0.01204 C -0.07604 -0.00162 -0.09028 0.00718 -0.10243 0.02245 C -0.10608 0.04259 -0.09219 0.06783 -0.07656 0.07245 C -0.05937 0.07755 -0.06892 0.0757 -0.04792 0.07732 C -0.0158 0.07361 0.01632 0.06574 0.04497 0.04514 C 0.05382 0.03889 0.06823 0.02685 0.07448 0.01644 C 0.07691 0.0125 0.07778 0.00509 0.0816 0.00463 C 0.15087 -0.00393 0.21719 -0.03426 0.28594 -0.04537 C 0.30573 -0.04861 0.32587 -0.04699 0.34583 -0.04768 C 0.36285 -0.03657 0.3809 -0.03194 0.39757 -0.01921 C 0.42188 -0.00069 0.44375 0.02408 0.46198 0.05232 C 0.47188 0.09259 0.43038 0.1162 0.4092 0.12847 C 0.35885 0.15787 0.3 0.1757 0.24497 0.17847 C 0.22378 0.18195 0.20295 0.18426 0.1816 0.18565 C 0.16076 0.18519 0.1184 0.20602 0.1191 0.17847 C 0.11927 0.16921 0.12396 0.15972 0.1217 0.15093 C 0.12066 0.14699 0.1158 0.15324 0.11285 0.15463 C 0.10625 0.15764 0.09965 0.16019 0.09323 0.16412 C 0.0849 0.16921 0.03021 0.20579 0.0217 0.21412 C -0.01632 0.25139 -0.02743 0.26412 -0.05052 0.30579 C -0.05417 0.31204 -0.05747 0.31898 -0.06042 0.32593 C -0.06337 0.33287 -0.0684 0.34745 -0.0684 0.34769 C -0.06892 0.35185 -0.07101 0.35625 -0.07031 0.36065 C -0.06545 0.39283 -0.04219 0.39236 -0.02205 0.39745 C 0.00243 0.39583 0.02691 0.39607 0.05122 0.39259 C 0.09844 0.38565 0.17222 0.34445 0.19948 0.28912 C 0.2092 0.26945 0.21146 0.25579 0.21719 0.23403 C 0.22222 0.18426 0.22587 0.11597 0.19219 0.08079 C 0.18142 0.06968 0.1684 0.06991 0.15573 0.06759 C 0.07396 0.07847 0.03976 0.13912 -0.01667 0.21505 C -0.02812 0.23079 -0.03889 0.24699 -0.04792 0.26505 C -0.0592 0.28773 -0.06753 0.31296 -0.07743 0.33681 C -0.07934 0.34167 -0.08194 0.34607 -0.08368 0.35093 C -0.08559 0.35625 -0.08802 0.36759 -0.08802 0.36783 C -0.08715 0.37708 -0.0875 0.38704 -0.08542 0.3963 C -0.07986 0.42014 -0.0526 0.4331 -0.03802 0.4412 C -0.02049 0.43866 -0.0026 0.43796 0.01458 0.4331 C 0.08003 0.41389 0.15208 0.3294 0.1816 0.2507 C 0.18281 0.24236 0.18611 0.23403 0.18507 0.2257 C 0.17569 0.1507 0.18906 0.06528 0.13247 0.04398 C 0.12483 0.0412 0.11701 0.04074 0.1092 0.03912 C 0.10486 0.03958 0.06267 0.03796 0.05295 0.05232 C 0.14601 0.07083 -0.01372 0.03982 0.30035 0.06296 C 0.32344 0.06458 0.35503 0.09491 0.37535 0.11296 C 0.39635 0.1588 0.33542 0.19838 0.31198 0.21412 C 0.23455 0.26482 0.14583 0.2919 0.06007 0.30232 C 0.03872 0.29769 0.02552 0.30162 0.01285 0.28079 C 0.01007 0.24306 0.0276 0.21343 0.04497 0.18681 C 0.13194 0.05278 0.21771 0.04074 0.3467 -0.0037 C 0.39705 0.01412 0.4283 0.0662 0.43958 0.13195 C 0.42535 0.24931 0.3151 0.2581 0.24497 0.26736 C 0.2316 0.26945 0.21806 0.27037 0.20469 0.27245 C 0.17674 0.26667 0.16372 0.27176 0.14757 0.24514 C 0.13924 0.21042 0.14688 0.18241 0.16094 0.15232 C 0.19236 0.08542 0.2467 0.03634 0.30469 0.02014 C 0.32135 0.01551 0.33872 0.0169 0.35573 0.01528 C 0.3724 0.01875 0.38976 0.01852 0.40573 0.02593 C 0.4441 0.04375 0.48194 0.08588 0.4967 0.13681 C 0.49878 0.175 0.48958 0.21667 0.47448 0.24977 C 0.46927 0.26111 0.46094 0.26875 0.45469 0.27963 C 0.44861 0.28958 0.44878 0.29445 0.43958 0.3007 C 0.41406 0.31875 0.38003 0.3213 0.35208 0.32245 C 0.3 0.32477 0.24792 0.3257 0.19583 0.32732 C 0.14948 0.40417 0.14219 0.48773 0.12535 0.58403 C 0.12622 0.59676 0.12569 0.60949 0.12795 0.62245 C 0.13628 0.66898 0.17622 0.67199 0.20469 0.67801 C 0.26892 0.67477 0.32656 0.67732 0.38247 0.63403 C 0.39028 0.61921 0.39392 0.61065 0.39583 0.59259 C 0.38611 0.52384 0.37274 0.43333 0.31719 0.40579 C 0.29184 0.39329 0.29809 0.39653 0.27083 0.39514 C 0.22899 0.39977 0.22813 0.39699 0.1967 0.42361 C 0.1875 0.41296 0.17882 0.40139 0.1691 0.39144 C 0.16128 0.38357 0.1533 0.37616 0.14583 0.36759 C 0.14392 0.36551 0.10434 0.30926 0.08872 0.3007 C 0.08108 0.28866 0.08767 0.30046 0.07882 0.27593 C 0.06858 0.24769 0.0559 0.22083 0.04757 0.19144 C 0.0375 0.15579 0.02969 0.12315 0.02083 0.08796 C 0.02049 0.05394 0.02118 0.01968 0.01997 -0.01435 C 0.01997 -0.01667 0.01806 -0.01829 0.01719 -0.02037 C 0.01233 -0.03333 0.00642 -0.03842 -0.00052 -0.04768 Z " pathEditMode="relative" rAng="0" ptsTypes="AAAAAAAAAAAAAAAAAAAAAAAAAAAAAAAAAAAAAAAAAAAAAAAAAAAAAAAAAAAAAAAAAAAAAAAAAAAAAAAAA">
                                      <p:cBhvr>
                                        <p:cTn id="6" dur="2000" fill="hold"/>
                                        <p:tgtEl>
                                          <p:spTgt spid="4"/>
                                        </p:tgtEl>
                                        <p:attrNameLst>
                                          <p:attrName>ppt_x</p:attrName>
                                          <p:attrName>ppt_y</p:attrName>
                                        </p:attrNameLst>
                                      </p:cBhvr>
                                      <p:rCtr x="19740" y="36273"/>
                                    </p:animMotion>
                                  </p:childTnLst>
                                </p:cTn>
                              </p:par>
                              <p:par>
                                <p:cTn id="7" presetID="0" presetClass="path" presetSubtype="0" accel="50000" decel="50000" fill="hold" grpId="0" nodeType="withEffect">
                                  <p:stCondLst>
                                    <p:cond delay="0"/>
                                  </p:stCondLst>
                                  <p:childTnLst>
                                    <p:animMotion origin="layout" path="M -0.00573 0.22384 C -0.01475 0.24445 -0.01614 0.27037 -0.01823 0.29398 C -0.01701 0.33125 -0.02135 0.32245 0.01042 0.31667 C 0.0441 0.29792 0.03108 0.30695 0.05052 0.29283 C 0.07327 0.25255 0.06927 0.20023 0.07813 0.15347 C 0.07986 0.14468 0.08056 0.13658 0.08351 0.12847 C 0.10712 0.1331 0.11372 0.13634 0.12639 0.1632 C 0.13143 0.1912 0.12691 0.20972 0.10938 0.22732 C 0.05955 0.27778 0.02986 0.29491 -0.03246 0.30718 C -0.05034 0.30301 -0.0625 0.30833 -0.06909 0.28681 C -0.07395 0.21968 -0.03055 0.16829 0.00591 0.13079 C 0.02379 0.11273 0.04236 0.09537 0.06476 0.08843 C 0.07292 0.08565 0.08143 0.0875 0.08976 0.08727 C 0.11511 0.09051 0.11841 0.09607 0.13542 0.12014 C 0.13664 0.12431 0.13907 0.12801 0.13889 0.13218 C 0.13681 0.17014 0.11007 0.17014 0.08802 0.17153 C 0.05938 0.16713 0.03976 0.16088 0.01302 0.15208 C 0.00625 0.15347 -0.00104 0.15278 -0.00746 0.15602 C -0.03663 0.17014 -0.05451 0.21134 -0.07187 0.24167 C -0.1 0.2912 -0.12604 0.33287 -0.14583 0.3882 C -0.14461 0.39259 -0.14496 0.39861 -0.14236 0.40232 C -0.13871 0.40764 -0.11597 0.40718 -0.11562 0.40718 C -0.07152 0.40093 -0.03264 0.39306 0.00938 0.37477 C 0.03264 0.36458 0.05643 0.35463 0.07466 0.33195 C 0.09827 0.30255 0.10417 0.2581 0.11042 0.21783 C 0.11598 0.18264 0.11736 0.17408 0.14601 0.17153 C 0.17049 0.17732 0.16511 0.17269 0.18177 0.18565 C 0.18872 0.19097 0.20226 0.20232 0.20226 0.20255 C 0.21129 0.22361 0.20955 0.21435 0.21129 0.2287 C 0.20886 0.23634 0.20851 0.24607 0.20417 0.25208 C 0.19462 0.26505 0.15643 0.27292 0.14966 0.275 C 0.15226 0.24931 0.17674 0.23079 0.19063 0.21898 C 0.24618 0.17222 0.30695 0.15116 0.37188 0.14769 C 0.39584 0.15301 0.41667 0.15533 0.43716 0.17269 C 0.44601 0.19097 0.43889 0.20255 0.42639 0.21435 C 0.39966 0.24005 0.37275 0.24329 0.34063 0.24745 C 0.2915 0.24213 0.2658 0.25139 0.23351 0.20833 C 0.22344 0.16296 0.27049 0.13982 0.29601 0.12847 C 0.30764 0.12338 0.31962 0.12014 0.33177 0.11783 C 0.34184 0.11597 0.35209 0.1169 0.36216 0.11667 C 0.39966 0.12593 0.42049 0.13009 0.43889 0.17616 C 0.43941 0.18102 0.44115 0.18565 0.44063 0.19051 C 0.43716 0.21875 0.42466 0.21968 0.40677 0.22477 C 0.3658 0.21945 0.33681 0.21759 0.30052 0.19398 C 0.27344 0.17616 0.25434 0.13982 0.22552 0.12847 C 0.21806 0.13056 0.20973 0.1294 0.20313 0.13426 C 0.16528 0.16273 0.13681 0.23241 0.11389 0.275 C 0.10018 0.30023 0.08264 0.32199 0.07188 0.35 C 0.06789 0.3875 0.10087 0.38588 0.12014 0.38681 C 0.14306 0.38449 0.16615 0.3838 0.18889 0.37963 C 0.22848 0.37245 0.26736 0.34815 0.30417 0.32847 C 0.32657 0.31667 0.33733 0.31042 0.35591 0.29144 C 0.36511 0.28241 0.38264 0.26181 0.38264 0.26204 C 0.40677 0.17732 0.39723 0.02083 0.32014 -0.01551 C 0.31111 -0.01967 0.30122 -0.01944 0.29167 -0.0213 C 0.26875 -0.01458 0.24497 -0.01157 0.22292 -0.00116 C 0.20295 0.00833 0.16511 0.05278 0.15226 0.0706 C 0.10105 0.14144 0.03993 0.22894 0.01841 0.32593 C 0.01806 0.32917 0.01719 0.33218 0.01754 0.33542 C 0.01841 0.34583 0.01823 0.35648 0.02188 0.36551 C 0.02518 0.37315 0.04688 0.38033 0.05052 0.38218 C 0.06615 0.37801 0.12223 0.36736 0.14063 0.3537 C 0.16615 0.33449 0.23855 0.26759 0.21302 0.28681 C 0.13334 0.34745 0.06684 0.44537 0.03351 0.55926 C 0.03004 0.60347 0.05452 0.57824 0.08177 0.57037 C 0.09688 0.55718 0.11407 0.54745 0.12726 0.53102 C 0.13108 0.52593 0.1165 0.53148 0.11129 0.5331 C 0.10504 0.53542 0.09914 0.53889 0.09341 0.54259 C 0.06146 0.5625 0.0382 0.58727 0.01563 0.62269 C 0.01459 0.62639 0.00955 0.64468 0.00938 0.64884 C 0.00834 0.69769 0.03959 0.69792 0.06841 0.7037 C 0.11094 0.70139 0.17188 0.7081 0.21667 0.68542 C 0.22101 0.67963 0.2217 0.67454 0.22379 0.66644 C 0.22344 0.63843 0.22292 0.61019 0.22292 0.58195 C 0.22292 0.58009 0.2224 0.57685 0.22379 0.57616 C 0.22622 0.57454 0.22917 0.57685 0.23177 0.57732 C 0.24827 0.58727 0.25903 0.60046 0.26667 0.62269 C 0.2658 0.62963 0.26632 0.63727 0.26389 0.64375 C 0.25782 0.66019 0.24618 0.65232 0.23629 0.64977 C 0.22587 0.64769 0.21598 0.64259 0.20591 0.63935 C 0.20261 0.63634 0.19983 0.63588 0.19688 0.63218 C 0.19393 0.62014 0.19914 0.61088 0.20417 0.60232 C 0.21945 0.57616 0.24341 0.5419 0.26927 0.53704 C 0.27535 0.53958 0.27865 0.53843 0.28004 0.54769 C 0.28125 0.55533 0.28177 0.5713 0.28177 0.57153 C 0.28021 0.60093 0.28143 0.62408 0.25591 0.62963 C 0.24757 0.6294 0.23924 0.6294 0.23091 0.6287 C 0.22639 0.62824 0.21719 0.61389 0.21042 0.61042 C 0.20695 0.61366 0.20191 0.6206 0.19792 0.62269 C 0.19723 0.62315 0.19688 0.62431 0.19601 0.625 C 0.19393 0.62593 0.1915 0.62454 0.18976 0.62616 C 0.18837 0.62708 0.18924 0.63033 0.18802 0.63218 " pathEditMode="relative" rAng="0" ptsTypes="AAAAAAAAAAAAAAAAAAAAAAAAAAAAAAAAAAAAAAAAAAAAAAAAAAAAAAAAAAAAAAAAAAAAAAAAAAAAAAAAAAAAAAAAAAAA">
                                      <p:cBhvr>
                                        <p:cTn id="8" dur="2000" fill="hold"/>
                                        <p:tgtEl>
                                          <p:spTgt spid="6"/>
                                        </p:tgtEl>
                                        <p:attrNameLst>
                                          <p:attrName>ppt_x</p:attrName>
                                          <p:attrName>ppt_y</p:attrName>
                                        </p:attrNameLst>
                                      </p:cBhvr>
                                      <p:rCtr x="15330"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4141787"/>
            <a:ext cx="5773057" cy="1470025"/>
          </a:xfrm>
        </p:spPr>
        <p:txBody>
          <a:bodyPr rtlCol="0">
            <a:normAutofit fontScale="90000"/>
          </a:bodyPr>
          <a:lstStyle/>
          <a:p>
            <a:pPr eaLnBrk="1" fontAlgn="auto" hangingPunct="1">
              <a:spcAft>
                <a:spcPts val="0"/>
              </a:spcAft>
              <a:defRPr/>
            </a:pPr>
            <a:r>
              <a:rPr lang="en-US" b="1" dirty="0">
                <a:effectLst>
                  <a:outerShdw blurRad="38100" dist="38100" dir="2700000" algn="tl">
                    <a:srgbClr val="000000">
                      <a:alpha val="43137"/>
                    </a:srgbClr>
                  </a:outerShdw>
                </a:effectLst>
              </a:rPr>
              <a:t>What element(s) of organizational culture are at fault in this situation?</a:t>
            </a:r>
            <a:r>
              <a:rPr lang="en-US" dirty="0"/>
              <a:t/>
            </a:r>
            <a:br>
              <a:rPr lang="en-US" dirty="0"/>
            </a:br>
            <a:r>
              <a:rPr lang="en-US" dirty="0"/>
              <a:t/>
            </a:r>
            <a:br>
              <a:rPr lang="en-US" dirty="0"/>
            </a:br>
            <a:r>
              <a:rPr lang="en-US" dirty="0"/>
              <a:t>____________________</a:t>
            </a:r>
          </a:p>
        </p:txBody>
      </p:sp>
      <p:sp>
        <p:nvSpPr>
          <p:cNvPr id="4" name="TextBox 3"/>
          <p:cNvSpPr txBox="1">
            <a:spLocks noChangeArrowheads="1"/>
          </p:cNvSpPr>
          <p:nvPr/>
        </p:nvSpPr>
        <p:spPr bwMode="auto">
          <a:xfrm>
            <a:off x="167216" y="283286"/>
            <a:ext cx="5547784" cy="4001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a:latin typeface="Calibri" pitchFamily="34" charset="0"/>
              </a:rPr>
              <a:t>A. Both B &amp; C</a:t>
            </a:r>
          </a:p>
        </p:txBody>
      </p:sp>
      <p:sp>
        <p:nvSpPr>
          <p:cNvPr id="5" name="TextBox 4"/>
          <p:cNvSpPr txBox="1">
            <a:spLocks noChangeArrowheads="1"/>
          </p:cNvSpPr>
          <p:nvPr/>
        </p:nvSpPr>
        <p:spPr bwMode="auto">
          <a:xfrm>
            <a:off x="5867400" y="283286"/>
            <a:ext cx="3124200"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a:latin typeface="Calibri" pitchFamily="34" charset="0"/>
              </a:rPr>
              <a:t>B. Management systems and leadership/personnel behavior</a:t>
            </a:r>
          </a:p>
        </p:txBody>
      </p:sp>
      <p:sp>
        <p:nvSpPr>
          <p:cNvPr id="6" name="TextBox 5"/>
          <p:cNvSpPr txBox="1">
            <a:spLocks noChangeArrowheads="1"/>
          </p:cNvSpPr>
          <p:nvPr/>
        </p:nvSpPr>
        <p:spPr bwMode="auto">
          <a:xfrm>
            <a:off x="167216" y="742704"/>
            <a:ext cx="5547784"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a:t>C. </a:t>
            </a:r>
            <a:r>
              <a:rPr lang="en-US" sz="2000" b="1" dirty="0">
                <a:effectLst>
                  <a:outerShdw blurRad="38100" dist="38100" dir="2700000" algn="tl">
                    <a:srgbClr val="000000">
                      <a:alpha val="43137"/>
                    </a:srgbClr>
                  </a:outerShdw>
                </a:effectLst>
              </a:rPr>
              <a:t>Biosafety- and biosecurity-related norms, beliefs, attitudes, and values; as well as principles for guiding decisions and behaviors.</a:t>
            </a:r>
            <a:endParaRPr lang="en-US" sz="2000" b="1" dirty="0"/>
          </a:p>
        </p:txBody>
      </p:sp>
      <p:sp>
        <p:nvSpPr>
          <p:cNvPr id="7" name="TextBox 6"/>
          <p:cNvSpPr txBox="1">
            <a:spLocks noChangeArrowheads="1"/>
          </p:cNvSpPr>
          <p:nvPr/>
        </p:nvSpPr>
        <p:spPr bwMode="auto">
          <a:xfrm>
            <a:off x="5867400" y="1366508"/>
            <a:ext cx="3124200" cy="4001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a:latin typeface="Calibri" pitchFamily="34" charset="0"/>
              </a:rPr>
              <a:t>D. None of these</a:t>
            </a:r>
          </a:p>
        </p:txBody>
      </p:sp>
      <p:sp>
        <p:nvSpPr>
          <p:cNvPr id="2055" name="TextBox 7"/>
          <p:cNvSpPr txBox="1">
            <a:spLocks noChangeArrowheads="1"/>
          </p:cNvSpPr>
          <p:nvPr/>
        </p:nvSpPr>
        <p:spPr bwMode="auto">
          <a:xfrm>
            <a:off x="3269343" y="6324600"/>
            <a:ext cx="5493657" cy="369888"/>
          </a:xfrm>
          <a:prstGeom prst="rect">
            <a:avLst/>
          </a:prstGeom>
          <a:noFill/>
          <a:ln w="9525">
            <a:noFill/>
            <a:miter lim="800000"/>
            <a:headEnd/>
            <a:tailEnd/>
          </a:ln>
        </p:spPr>
        <p:txBody>
          <a:bodyPr wrap="square">
            <a:spAutoFit/>
          </a:bodyPr>
          <a:lstStyle/>
          <a:p>
            <a:pPr algn="ctr"/>
            <a:r>
              <a:rPr lang="en-US" i="1" dirty="0"/>
              <a:t>Press the space bar to see the correct answer.</a:t>
            </a:r>
          </a:p>
        </p:txBody>
      </p:sp>
      <p:pic>
        <p:nvPicPr>
          <p:cNvPr id="8" name="Picture 7" descr="A person wearing a blue hat&#10;&#10;Description generated with high confidence">
            <a:extLst>
              <a:ext uri="{FF2B5EF4-FFF2-40B4-BE49-F238E27FC236}">
                <a16:creationId xmlns:a16="http://schemas.microsoft.com/office/drawing/2014/main" xmlns="" id="{6D69FADD-A958-4302-A807-662D3295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216" y="3446060"/>
            <a:ext cx="2423584" cy="3244799"/>
          </a:xfrm>
          <a:prstGeom prst="rect">
            <a:avLst/>
          </a:prstGeom>
        </p:spPr>
      </p:pic>
      <p:sp>
        <p:nvSpPr>
          <p:cNvPr id="9" name="Thought Bubble: Cloud 8">
            <a:extLst>
              <a:ext uri="{FF2B5EF4-FFF2-40B4-BE49-F238E27FC236}">
                <a16:creationId xmlns:a16="http://schemas.microsoft.com/office/drawing/2014/main" xmlns="" id="{2250A190-78AF-442B-BA59-A2D1A3C5961B}"/>
              </a:ext>
            </a:extLst>
          </p:cNvPr>
          <p:cNvSpPr/>
          <p:nvPr/>
        </p:nvSpPr>
        <p:spPr>
          <a:xfrm>
            <a:off x="990600" y="1762280"/>
            <a:ext cx="3505200" cy="1826882"/>
          </a:xfrm>
          <a:prstGeom prst="cloudCallout">
            <a:avLst>
              <a:gd name="adj1" fmla="val -47428"/>
              <a:gd name="adj2" fmla="val 5977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448F98C0-E2FB-4D49-9E22-FDDA9299E8C5}"/>
              </a:ext>
            </a:extLst>
          </p:cNvPr>
          <p:cNvSpPr txBox="1"/>
          <p:nvPr/>
        </p:nvSpPr>
        <p:spPr>
          <a:xfrm>
            <a:off x="1219200" y="2064059"/>
            <a:ext cx="3089728" cy="1200329"/>
          </a:xfrm>
          <a:prstGeom prst="rect">
            <a:avLst/>
          </a:prstGeom>
          <a:noFill/>
        </p:spPr>
        <p:txBody>
          <a:bodyPr wrap="square" rtlCol="0">
            <a:spAutoFit/>
          </a:bodyPr>
          <a:lstStyle/>
          <a:p>
            <a:pPr algn="ctr"/>
            <a:r>
              <a:rPr lang="en-US" b="1" i="1" dirty="0"/>
              <a:t>“I’m very tired since I stayed late last night but my supervisor wants me to do my experiments anyway.”</a:t>
            </a:r>
          </a:p>
        </p:txBody>
      </p:sp>
    </p:spTree>
    <p:extLst>
      <p:ext uri="{BB962C8B-B14F-4D97-AF65-F5344CB8AC3E}">
        <p14:creationId xmlns:p14="http://schemas.microsoft.com/office/powerpoint/2010/main" val="137879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1771 0.14167 C 0.10903 0.15741 0.08906 0.13565 0.07934 0.15 C 0.08021 0.15741 0.08003 0.16528 0.08194 0.17245 C 0.08993 0.20347 0.13316 0.20949 0.15243 0.21296 C 0.17031 0.2118 0.18819 0.21157 0.20607 0.20949 C 0.2217 0.20764 0.23541 0.19143 0.24357 0.175 C 0.24583 0.1706 0.24514 0.1662 0.24809 0.16296 C 0.25573 0.16458 0.26111 0.17037 0.26684 0.17708 C 0.23923 0.22338 0.17812 0.22315 0.13819 0.225 C 0.11128 0.22245 0.0717 0.22986 0.05434 0.19398 C 0.04653 0.13171 0.11406 0.09792 0.14809 0.08796 C 0.1618 0.08403 0.17604 0.0831 0.18993 0.08079 C 0.20399 0.08287 0.21823 0.08217 0.23194 0.0868 C 0.26423 0.09768 0.30538 0.12917 0.32482 0.16667 C 0.32587 0.1713 0.32778 0.17917 0.32743 0.18426 C 0.32656 0.1956 0.32604 0.2081 0.32309 0.21898 C 0.32153 0.225 0.30607 0.24028 0.3033 0.24282 C 0.2776 0.26551 0.23889 0.26412 0.20955 0.26528 C 0.20278 0.26342 0.196 0.25995 0.18906 0.25926 C 0.15833 0.25717 0.14427 0.30092 0.13819 0.33333 C 0.1408 0.37685 0.13715 0.40023 0.15434 0.43657 C 0.19149 0.51574 0.2783 0.5206 0.33993 0.52477 C 0.37569 0.5206 0.38715 0.52685 0.41146 0.50579 C 0.42778 0.43935 0.38889 0.37731 0.36406 0.32616 C 0.36059 0.31921 0.35503 0.30092 0.34896 0.29491 C 0.33333 0.27986 0.31094 0.27778 0.29271 0.275 C 0.27274 0.27824 0.25243 0.27847 0.23281 0.28449 C 0.19566 0.2956 0.1658 0.33912 0.1533 0.38449 C 0.15104 0.40625 0.14826 0.41759 0.1533 0.44005 C 0.17656 0.54444 0.2809 0.56551 0.34896 0.56898 C 0.39982 0.56389 0.45642 0.56389 0.5033 0.53171 C 0.51128 0.51967 0.51319 0.51273 0.51406 0.49606 C 0.5085 0.44352 0.49097 0.41412 0.46857 0.36782 C 0.46562 0.3618 0.46371 0.35509 0.46146 0.34861 C 0.46076 0.34676 0.45798 0.34236 0.45955 0.34282 C 0.47153 0.34653 0.47951 0.36204 0.48819 0.37361 C 0.496 0.38426 0.50347 0.39514 0.51059 0.40694 C 0.5243 0.4294 0.53298 0.45185 0.54531 0.475 C 0.5375 0.49051 0.5118 0.48819 0.50069 0.48912 C 0.45087 0.49329 0.41389 0.4919 0.35955 0.49259 C 0.29948 0.49606 0.23871 0.50023 0.17934 0.48565 C 0.16285 0.47639 0.15486 0.46736 0.14809 0.44491 C 0.14982 0.43241 0.14965 0.41898 0.1533 0.40694 C 0.17291 0.3419 0.23819 0.27361 0.28906 0.2618 C 0.30434 0.25787 0.32014 0.25995 0.33559 0.25926 C 0.35312 0.26551 0.37153 0.26852 0.38819 0.27847 C 0.43177 0.3044 0.47916 0.35972 0.50243 0.41667 C 0.48541 0.49954 0.425 0.51273 0.36944 0.52616 C 0.32934 0.52199 0.28889 0.5206 0.24896 0.51412 C 0.2191 0.50926 0.18975 0.48264 0.17743 0.4463 C 0.17344 0.43449 0.17517 0.41088 0.16684 0.40347 C 0.13368 0.43518 0.11753 0.4912 0.10434 0.54005 C 0.1033 0.56065 0.09982 0.59375 0.10607 0.61412 C 0.12587 0.67778 0.1809 0.67824 0.22396 0.68079 C 0.27743 0.67616 0.32882 0.6713 0.38107 0.65579 C 0.39826 0.65069 0.41528 0.64444 0.43194 0.6368 C 0.4441 0.63125 0.46771 0.61782 0.46771 0.61805 C 0.47916 0.60509 0.48316 0.59444 0.48906 0.57616 C 0.49201 0.53079 0.48611 0.5044 0.46771 0.46389 C 0.43507 0.39259 0.40677 0.29282 0.34271 0.25926 C 0.32743 0.2618 0.3118 0.26134 0.29705 0.26667 C 0.25781 0.28032 0.21684 0.32477 0.18906 0.3618 C 0.13472 0.4338 0.071 0.50579 0.05955 0.61296 C 0.06111 0.62292 0.06076 0.6338 0.06406 0.64282 C 0.07587 0.675 0.11267 0.67199 0.13368 0.67361 C 0.21041 0.66458 0.26111 0.63495 0.33194 0.59398 C 0.34201 0.58819 0.3533 0.58542 0.36232 0.57731 C 0.38541 0.55671 0.40677 0.54514 0.43368 0.53657 C 0.45295 0.54051 0.47291 0.53842 0.48455 0.5618 C 0.48212 0.57893 0.44462 0.59838 0.43819 0.60347 C 0.4276 0.61134 0.38194 0.62338 0.37309 0.62616 C 0.34462 0.63518 0.3158 0.64167 0.28732 0.65116 C 0.27482 0.65509 0.26302 0.66227 0.25069 0.66667 C 0.24062 0.67014 0.23038 0.67222 0.22031 0.675 C 0.16857 0.67037 0.11597 0.6706 0.09271 0.59838 C 0.08524 0.53842 0.1151 0.46875 0.15868 0.44745 C 0.17257 0.44051 0.18281 0.44213 0.19809 0.44143 C 0.22396 0.44768 0.25069 0.44907 0.27569 0.45949 C 0.31059 0.47407 0.3283 0.51435 0.33559 0.55833 C 0.3335 0.56736 0.33281 0.57731 0.32934 0.58565 C 0.32396 0.59838 0.30503 0.61134 0.29705 0.61528 C 0.2651 0.63125 0.22864 0.62893 0.19531 0.63079 C 0.21076 0.65926 0.22882 0.67245 0.25434 0.675 C 0.26666 0.67106 0.27812 0.66782 0.28993 0.6618 C 0.32569 0.67708 0.37048 0.67222 0.40694 0.675 C 0.47222 0.68009 0.5368 0.6875 0.60156 0.7 C 0.63507 0.69514 0.63055 0.70278 0.62396 0.65833 C 0.62222 0.64699 0.62344 0.65023 0.62031 0.64398 C 0.61788 0.64977 0.61666 0.65625 0.61406 0.6618 C 0.60469 0.68171 0.58941 0.68866 0.57309 0.69398 C 0.41944 0.68565 0.48489 0.68842 0.37656 0.68449 C 0.35764 0.68241 0.34323 0.67477 0.33281 0.65231 C 0.33142 0.64467 0.33559 0.62407 0.3283 0.6368 C 0.32482 0.65092 0.32205 0.68079 0.32205 0.68102 C 0.32291 0.6912 0.32326 0.70162 0.32482 0.7118 C 0.32847 0.73704 0.34722 0.74792 0.36232 0.75833 C 0.3493 0.76389 0.33906 0.75139 0.33455 0.7713 C 0.33732 0.77662 0.33541 0.775 0.3408 0.775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26" y="28634"/>
                                    </p:animMotion>
                                  </p:childTnLst>
                                </p:cTn>
                              </p:par>
                              <p:par>
                                <p:cTn id="7" presetID="0" presetClass="path" presetSubtype="0" accel="50000" decel="50000" fill="hold" grpId="0" nodeType="withEffect">
                                  <p:stCondLst>
                                    <p:cond delay="0"/>
                                  </p:stCondLst>
                                  <p:childTnLst>
                                    <p:animMotion origin="layout" path="M 0 -0.04907 C -0.00208 -0.02662 -0.0158 -0.00694 -0.02865 0.00695 C -0.04132 0.02061 -0.04253 0.025 -0.05799 0.03565 C -0.08767 0.05533 -0.12083 0.0632 -0.1526 0.07362 C -0.16198 0.08149 -0.15972 0.06667 -0.15799 0.05788 C -0.15503 0.04306 -0.14965 0.02825 -0.14201 0.01644 C -0.12865 -0.00439 -0.10243 -0.03379 -0.0849 -0.04652 C -0.01806 -0.09629 0.05538 -0.12245 0.13125 -0.12638 C 0.15417 -0.12245 0.16927 -0.12175 0.18385 -0.09791 C 0.18576 -0.08935 0.18681 -0.08032 0.1875 -0.07152 C 0.18785 -0.06712 0.18628 -0.06111 0.18837 -0.0574 C 0.19045 -0.0537 0.19826 -0.05254 0.19826 -0.05231 C 0.20868 -0.05416 0.2191 -0.05509 0.22951 -0.0574 C 0.2349 -0.05856 0.24288 -0.07037 0.24288 -0.07013 C 0.23177 -0.12453 0.1934 -0.13125 0.15625 -0.13819 C 0.1401 -0.13657 0.12378 -0.13773 0.10799 -0.13356 C 0.09931 -0.13148 0.0684 -0.10509 0.06337 -0.10023 C 0.03247 -0.07013 -0.00503 -0.02962 -0.01528 0.02246 C -0.01545 0.02593 -0.01632 0.0294 -0.01632 0.03311 C -0.01632 0.05232 -0.01111 0.05463 0.00174 0.05926 C 0.04896 0.04954 0.10573 0.03079 0.13385 -0.02662 C 0.13993 -0.06388 0.11962 -0.07199 0.0974 -0.08472 C 0.07413 -0.08217 0.05069 -0.08148 0.0276 -0.07638 C -0.01128 -0.06782 -0.05139 -0.02523 -0.07413 0.01644 C -0.08681 0.06945 -0.03524 0.05996 -0.01076 0.06181 C 0.01997 0.05834 0.05052 0.05371 0.08125 0.05093 C 0.10278 0.05718 0.09271 0.05139 0.05712 0.08079 C 0.04323 0.09237 0.02656 0.09653 0.01076 0.10232 C -0.03698 0.11945 -0.08698 0.12292 -0.13576 0.13079 C -0.13976 0.13033 -0.1724 0.13403 -0.1849 0.12362 C -0.18958 0.1125 -0.19253 0.08658 -0.17951 0.09005 C -0.17569 0.09468 -0.17378 0.10209 -0.17135 0.10811 C -0.16545 0.14862 -0.16545 0.13797 -0.17674 0.20695 C -0.19306 0.30672 -0.26597 0.32362 -0.33038 0.33797 C -0.4474 0.33588 -0.39618 0.33542 -0.3651 0.33913 C -0.34792 0.34121 -0.33056 0.34375 -0.31337 0.3463 C -0.22066 0.34075 -0.11372 0.3551 -0.02951 0.28681 C -0.01354 0.25602 -0.01701 0.23311 -0.02951 0.1926 C -0.04722 0.13496 -0.09132 0.10301 -0.13299 0.08658 C -0.14878 0.08797 -0.16493 0.08588 -0.18038 0.09005 C -0.20399 0.09676 -0.23038 0.12107 -0.24913 0.13913 C -0.29497 0.18288 -0.33681 0.23357 -0.3474 0.30926 C -0.34132 0.3588 -0.35243 0.38056 -0.32135 0.3963 C -0.31406 0.39977 -0.3059 0.40024 -0.29826 0.40232 C -0.27083 0.39676 -0.24288 0.39538 -0.21615 0.38565 C -0.15694 0.36436 -0.10608 0.325 -0.04549 0.31065 C -0.02292 0.31551 -0.04809 0.32639 -0.0599 0.33311 C -0.07552 0.3419 -0.12361 0.36112 -0.1375 0.36528 C -0.16806 0.37454 -0.21615 0.38172 -0.24635 0.38913 C -0.28663 0.39885 -0.32674 0.4095 -0.36701 0.41899 C -0.39184 0.41436 -0.40104 0.42408 -0.40365 0.39746 C -0.39948 0.3632 -0.40017 0.36158 -0.38038 0.31413 C -0.35399 0.25093 -0.33264 0.14746 -0.26788 0.14144 C -0.24184 0.14862 -0.24045 0.16297 -0.23038 0.19399 C -0.22934 0.23727 -0.2276 0.25116 -0.23576 0.30093 C -0.24306 0.34514 -0.27083 0.37801 -0.27951 0.4213 C -0.27917 0.425 -0.27969 0.42917 -0.27865 0.43311 C -0.27674 0.44028 -0.26267 0.44121 -0.25885 0.4426 C -0.24132 0.43311 -0.23142 0.41783 -0.21962 0.39838 C -0.21927 0.4132 -0.22135 0.42825 -0.21875 0.4426 C -0.21128 0.48426 -0.20069 0.52477 -0.1901 0.56505 C -0.18455 0.58635 -0.16302 0.59977 -0.14913 0.60695 C -0.11736 0.62362 -0.08368 0.6301 -0.05 0.63565 C -0.02292 0.63288 -0.01128 0.64468 -0.00712 0.61528 C -0.0158 0.56135 -0.0092 0.58727 -0.0349 0.5213 C -0.04844 0.48658 -0.06146 0.44445 -0.0849 0.42014 C -0.09323 0.41158 -0.10365 0.4088 -0.11337 0.40463 C -0.13212 0.40741 -0.15122 0.40788 -0.16962 0.41297 C -0.17726 0.41505 -0.1842 0.42107 -0.19115 0.4257 C -0.21424 0.44144 -0.23038 0.45857 -0.23837 0.49144 C -0.23976 0.52084 -0.23819 0.55024 -0.23125 0.57848 C -0.23003 0.58334 -0.22795 0.5875 -0.22674 0.59237 C -0.225 0.59931 -0.2224 0.61297 -0.2224 0.6132 C -0.22934 0.62431 -0.22396 0.61829 -0.23663 0.62362 C -0.25816 0.63241 -0.2776 0.63704 -0.3 0.64028 C -0.31528 0.63727 -0.32569 0.64005 -0.3349 0.62454 C -0.3375 0.61065 -0.33229 0.59167 -0.32674 0.57963 C -0.3184 0.56158 -0.30885 0.54468 -0.3 0.52732 C -0.28177 0.49098 -0.27378 0.47848 -0.23663 0.47246 C -0.21892 0.46968 -0.20087 0.46922 -0.18299 0.4676 C -0.11875 0.47524 -0.03437 0.47963 0.00712 0.55811 C 0.01493 0.59213 -0.00608 0.6088 -0.02674 0.62014 C -0.06233 0.63959 -0.09948 0.64422 -0.1375 0.6463 C -0.17274 0.63889 -0.19583 0.63542 -0.21163 0.58889 C -0.21719 0.54028 -0.19983 0.5095 -0.18385 0.4676 C -0.16215 0.41088 -0.13941 0.35116 -0.10538 0.30579 C -0.10087 0.26829 -0.0934 0.23264 -0.08576 0.1963 C -0.08177 0.17755 -0.07917 0.14931 -0.06875 0.13426 C -0.06163 0.10996 -0.0533 0.08635 -0.04462 0.06274 C -0.0375 0.04422 -0.02691 0.02801 -0.02135 0.00811 C -0.01823 -0.003 -0.01424 -0.01898 -0.0099 -0.03009 C -0.00799 -0.03449 -0.00573 -0.03888 -0.00365 -0.04305 C -0.00208 -0.04652 0.00087 -0.0537 0.00087 -0.05347 C -0.00017 -0.04976 0 -0.05138 0 -0.04907 Z " pathEditMode="relative" rAng="0" ptsTypes="AAAAAAAAAAAAAAAAAAAAAAAAAAAAAAAAAAAAAAAAAAAAAAAAAAAAAAAAAAAAAAAAAAAAAAAAAAAAAAAAAAAAAAAAAAAAAA">
                                      <p:cBhvr>
                                        <p:cTn id="8" dur="2000" fill="hold"/>
                                        <p:tgtEl>
                                          <p:spTgt spid="5"/>
                                        </p:tgtEl>
                                        <p:attrNameLst>
                                          <p:attrName>ppt_x</p:attrName>
                                          <p:attrName>ppt_y</p:attrName>
                                        </p:attrNameLst>
                                      </p:cBhvr>
                                      <p:rCtr x="-8038" y="30301"/>
                                    </p:animMotion>
                                  </p:childTnLst>
                                </p:cTn>
                              </p:par>
                              <p:par>
                                <p:cTn id="9" presetID="0" presetClass="path" presetSubtype="0" accel="50000" decel="50000" fill="hold" grpId="0" nodeType="withEffect">
                                  <p:stCondLst>
                                    <p:cond delay="0"/>
                                  </p:stCondLst>
                                  <p:childTnLst>
                                    <p:animMotion origin="layout" path="M 0.00173 -0.00972 C 0.00052 -0.00903 -0.00052 -0.00787 -0.00174 -0.00741 C -0.00521 -0.00625 -0.00903 -0.00672 -0.0125 -0.0051 C -0.01545 -0.00347 -0.01754 0.00023 -0.02049 0.00208 C -0.03646 0.01296 -0.02813 0.00208 -0.04202 0.01759 C -0.04983 0.02639 -0.05434 0.04282 -0.06424 0.04699 C -0.06511 0.04838 -0.07014 0.05602 -0.06788 0.04375 C -0.06719 0.04004 -0.06459 0.03773 -0.06337 0.03426 C -0.06059 0.02639 -0.05868 0.01828 -0.05625 0.01041 C -0.06372 0.00717 -0.06493 -0.00301 -0.06702 -0.01204 C -0.06806 -0.02593 -0.0691 -0.02847 -0.06511 -0.04422 C -0.06268 -0.05394 -0.05504 -0.06389 -0.05 -0.07037 C -0.03403 -0.09097 -0.01875 -0.10764 0.00364 -0.11204 C 0.00816 -0.11088 0.01302 -0.11158 0.01701 -0.1088 C 0.03264 -0.09676 0.03837 -0.06852 0.04375 -0.04792 C 0.04653 -0.02523 0.04844 -0.02176 0.04375 0.00324 C 0.0368 0.04074 -0.00625 0.04884 -0.02865 0.05208 C -0.03837 0.05046 -0.04844 0.05046 -0.05799 0.04699 C -0.06111 0.04653 -0.06354 0.04282 -0.06615 0.04028 C -0.06875 0.0375 -0.07327 0.03078 -0.07327 0.03102 C -0.07552 0.02315 -0.07639 0.01643 -0.07761 0.0081 C -0.08455 0.01435 -0.0882 0.02106 -0.09011 0.03194 C -0.08351 0.04375 -0.08611 0.0419 -0.06511 0.03078 C -0.04462 0.02014 -0.02535 0.00602 -0.00538 -0.00625 C 0.046 -0.0382 0.09896 -0.07755 0.15538 -0.0919 C 0.18524 -0.11505 0.22535 -0.12014 0.25885 -0.12639 C 0.31024 -0.13588 0.3618 -0.14306 0.41319 -0.15139 C 0.44149 -0.14769 0.43437 -0.15301 0.45451 -0.13843 C 0.46094 -0.1338 0.47326 -0.12408 0.47326 -0.12385 C 0.47482 -0.12037 0.47916 -0.1176 0.47864 -0.11343 C 0.47604 -0.0919 0.45798 -0.08102 0.44444 -0.07408 C 0.40903 -0.05556 0.37153 -0.05486 0.33385 -0.05023 C 0.30035 -0.05463 0.26666 -0.05741 0.24201 -0.09074 C 0.23923 -0.10023 0.23298 -0.10903 0.23385 -0.11922 C 0.23472 -0.12917 0.23437 -0.13959 0.23663 -0.14908 C 0.24427 -0.18102 0.27986 -0.22153 0.3026 -0.23125 C 0.31458 -0.23635 0.3276 -0.23681 0.33923 -0.23959 C 0.35486 -0.23843 0.37014 -0.23935 0.38472 -0.23588 C 0.40764 -0.23056 0.4309 -0.21621 0.45 -0.19908 C 0.45642 -0.19329 0.46128 -0.18449 0.46788 -0.17871 C 0.46875 -0.17801 0.46962 -0.17709 0.47048 -0.17639 C 0.44844 -0.16829 0.46302 -0.17269 0.41389 -0.17871 C 0.32291 -0.19028 0.4158 -0.1831 0.32587 -0.18843 C 0.29375 -0.18519 0.26111 -0.18658 0.22951 -0.17871 C 0.22014 -0.17639 0.21319 -0.16574 0.20538 -0.15857 C 0.18264 -0.13727 0.16632 -0.12014 0.14913 -0.09074 C 0.14166 -0.07778 0.1368 -0.06227 0.12951 -0.04908 C 0.11927 -0.03033 0.10729 -0.01343 0.09635 0.00463 C 0.09166 0.01227 0.0875 0.02037 0.08281 0.02824 C 0.08177 0.03032 0.07951 0.03426 0.07951 0.03449 C 0.075 0.05972 0.09774 0.03703 0.11423 0.03078 C 0.12847 0.01875 0.1434 0.0081 0.15712 -0.0051 C 0.15903 -0.00695 0.15225 -0.00486 0.15 -0.00371 C 0.14635 -0.00162 0.14323 0.00162 0.1401 0.00463 C 0.11163 0.03194 0.10642 0.03796 0.08038 0.07685 C 0.03507 0.14537 -0.03351 0.22986 -0.04462 0.32963 C -0.0415 0.35046 -0.03768 0.34815 -0.0224 0.35208 C 0.05052 0.3294 0.13594 0.25879 0.18038 0.17708 C 0.18281 0.16597 0.18785 0.15532 0.1875 0.14375 C 0.18628 0.09977 0.17969 0.05694 0.14462 0.04699 C 0.13732 0.04537 0.12986 0.04676 0.12239 0.04629 C 0.03489 0.08819 -0.02743 0.20509 -0.06788 0.31296 C -0.07309 0.34514 -0.07101 0.36898 -0.04288 0.37963 C -0.03542 0.3824 -0.02743 0.38264 -0.01962 0.38426 C -0.00139 0.38264 0.01684 0.38287 0.03489 0.37963 C 0.09236 0.36921 0.14514 0.33194 0.19375 0.29236 C 0.21267 0.27731 0.22951 0.27268 0.24288 0.24745 C 0.25746 0.11412 0.21528 0.19074 0.43732 0.20324 C 0.45486 0.21041 0.47344 0.21528 0.48837 0.22963 C 0.49757 0.25717 0.45764 0.30162 0.45087 0.3081 C 0.40955 0.34745 0.36875 0.38472 0.31875 0.40092 C 0.28854 0.41041 0.26128 0.41088 0.23212 0.41296 C 0.18559 0.40787 0.18021 0.41551 0.15173 0.38194 C 0.13906 0.35046 0.16649 0.29676 0.17951 0.27129 C 0.2059 0.21967 0.23715 0.14722 0.28368 0.11967 C 0.29514 0.11319 0.30764 0.11134 0.31962 0.10671 C 0.35087 0.11319 0.3835 0.11342 0.41389 0.12592 C 0.42951 0.13217 0.44201 0.14838 0.45538 0.16157 C 0.48038 0.18588 0.50208 0.21365 0.51163 0.25324 C 0.5125 0.27245 0.51423 0.28287 0.50798 0.30324 C 0.49878 0.33379 0.46562 0.35856 0.44444 0.37106 C 0.38941 0.40416 0.32656 0.41203 0.26788 0.42708 C 0.23437 0.43565 0.20139 0.45092 0.16788 0.45787 C 0.16041 0.45092 0.15208 0.46111 0.14548 0.46759 C 0.12413 0.48842 0.1033 0.51041 0.08212 0.53194 C 0.03611 0.57847 -0.0375 0.69977 -0.0375 0.7 C -0.04097 0.71227 -0.04584 0.72384 -0.04827 0.73657 C -0.04184 0.7537 -0.04445 0.7544 -0.02327 0.75463 C 0.00868 0.75486 0.04045 0.75139 0.07239 0.74977 C 0.12118 0.73796 0.19514 0.73194 0.23489 0.68657 C 0.25434 0.62338 0.2342 0.5324 0.18385 0.50787 C 0.17257 0.51018 0.16076 0.50949 0.15 0.51412 C 0.12517 0.52477 0.09028 0.57338 0.07413 0.59861 C 0.04323 0.64722 0.01458 0.69653 -0.01702 0.74375 C -0.03299 0.73518 -0.04601 0.69213 -0.05261 0.67361 C -0.05625 0.65208 -0.05868 0.63217 -0.05087 0.61157 C -0.03924 0.53287 -0.03594 0.42523 0.03125 0.3949 C 0.05746 0.41273 0.05052 0.40023 0.03576 0.46296 C 0.02396 0.51296 -0.00695 0.56967 -0.04115 0.59745 C -0.04479 0.60046 -0.05955 0.60347 -0.06424 0.60463 C -0.0842 0.59815 -0.09983 0.58703 -0.11077 0.56412 C -0.11285 0.54213 -0.10469 0.52639 -0.0974 0.50694 C -0.07448 0.4456 -0.06858 0.37106 -0.03299 0.31875 C -0.03872 0.3037 -0.04115 0.28865 -0.04375 0.27245 C -0.04288 0.25486 -0.04288 0.23727 -0.04115 0.2199 C -0.03872 0.19467 -0.01615 0.17546 -0.00087 0.16528 C 0.00017 0.14514 0.00191 0.12662 0.00538 0.10671 C 0.00729 0.09583 0.00955 0.08472 0.01163 0.07361 C 0.0125 0.06921 0.0125 0.06435 0.01423 0.06041 C 0.01875 0.05 0.01719 0.05509 0.01962 0.0449 C 0.0191 0.02477 0.02135 0.00393 0.01788 -0.01574 C 0.01753 -0.01806 0.01319 -0.01968 0.01163 -0.02037 C 0.00868 -0.00834 0.01493 -0.00648 0.00451 -0.00371 C 0.00416 -0.00255 0.00364 -0.00139 0.00364 -0.00023 C 0.00364 0.00139 0.00451 0.00625 0.00451 0.00463 C 0.00451 0.00092 0.00399 -0.00255 0.00364 -0.00625 C 0.0033 -0.0051 0.0033 -0.00347 0.0026 -0.00255 C 0.00191 -0.00139 2.22222E-6 -0.00023 2.22222E-6 2.59259E-6 " pathEditMode="relative" rAng="0" ptsTypes="AAAAAAAAAAAAAAAAAAAAAAAAAAAAAAAAAAAAAAAAAAAAAAAAAAAAAAAAAAAAAAAAAAAAAAAAAAAAAAAAAAAAAAAAAAAAAAAAAAAAAAAAAAAAAAAAAAAAAA">
                                      <p:cBhvr>
                                        <p:cTn id="10" dur="2000" fill="hold"/>
                                        <p:tgtEl>
                                          <p:spTgt spid="6"/>
                                        </p:tgtEl>
                                        <p:attrNameLst>
                                          <p:attrName>ppt_x</p:attrName>
                                          <p:attrName>ppt_y</p:attrName>
                                        </p:attrNameLst>
                                      </p:cBhvr>
                                      <p:rCtr x="19896" y="26713"/>
                                    </p:animMotion>
                                  </p:childTnLst>
                                </p:cTn>
                              </p:par>
                              <p:par>
                                <p:cTn id="11" presetID="0" presetClass="path" presetSubtype="0" accel="50000" decel="50000" fill="hold" grpId="0" nodeType="withEffect">
                                  <p:stCondLst>
                                    <p:cond delay="0"/>
                                  </p:stCondLst>
                                  <p:childTnLst>
                                    <p:animMotion origin="layout" path="M 0 -2.22222E-6 C -0.01163 0.01181 0.00417 -0.00347 -0.00712 0.00486 C -0.0191 0.01366 -0.0092 0.0088 -0.01597 0.01181 C -0.01806 0.01366 -0.02101 0.01366 -0.02309 0.01528 C -0.02413 0.01621 -0.02639 0.02523 -0.02674 0.02616 C -0.02604 0.04422 -0.03056 0.05116 -0.01962 0.05602 C -0.01215 0.05394 -0.00434 0.05394 0.00278 0.05 C 0.00972 0.04607 0.0151 0.03843 0.02153 0.03334 C 0.04063 0.01806 0.04045 0.01852 0.05365 0.01065 C 0.06927 -0.02407 0.04462 -0.05879 0.02066 -0.06666 C -0.02361 -0.0625 -0.05469 -0.0456 -0.08299 0.00347 C -0.09479 0.02384 -0.10243 0.03982 -0.1125 0.05949 C -0.1151 0.06459 -0.1184 0.06945 -0.12049 0.075 C -0.12101 0.07662 -0.12135 0.07847 -0.12222 0.07986 C -0.12292 0.08102 -0.12604 0.08264 -0.125 0.08218 C -0.12274 0.08125 -0.12083 0.07963 -0.11875 0.07847 C -0.11424 0.1044 -0.10816 0.12963 -0.10434 0.15602 C -0.10312 0.18148 -0.10156 0.19074 -0.11059 0.22153 C -0.12222 0.26111 -0.18194 0.29769 -0.20972 0.30949 C -0.23021 0.31829 -0.27222 0.33102 -0.27222 0.33125 C -0.30399 0.32755 -0.31128 0.33426 -0.33021 0.31551 C -0.33889 0.29352 -0.32326 0.25463 -0.31875 0.23681 C -0.30972 0.20116 -0.28594 0.15672 -0.26146 0.13681 C -0.23993 0.11852 -0.22847 0.12037 -0.20347 0.11667 C -0.15 0.12824 -0.12431 0.12153 -0.09462 0.17894 C -0.09323 0.18634 -0.08889 0.20556 -0.08924 0.2132 C -0.09479 0.31366 -0.18993 0.32246 -0.24809 0.33218 C -0.26823 0.32847 -0.27257 0.32986 -0.28924 0.32014 C -0.29392 0.31736 -0.29983 0.31204 -0.30347 0.30718 C -0.30486 0.30533 -0.3059 0.30324 -0.30712 0.30116 C -0.30781 0.3 -0.30903 0.2963 -0.30885 0.29769 C -0.30434 0.32871 -0.26771 0.35047 -0.24809 0.35602 C -0.23767 0.35903 -0.22674 0.35764 -0.21597 0.35834 C -0.16267 0.35116 -0.11146 0.34445 -0.06146 0.31783 C -0.04687 0.31019 -0.03056 0.30162 -0.02309 0.28218 C -0.0151 0.21644 -0.06024 0.1713 -0.09549 0.1382 C -0.11458 0.14491 -0.1309 0.16366 -0.14549 0.18009 C -0.16788 0.20764 -0.19167 0.24861 -0.19809 0.28935 C -0.19687 0.29653 -0.19757 0.30463 -0.19462 0.31065 C -0.18819 0.32361 -0.16441 0.32384 -0.15799 0.325 C -0.1309 0.32107 -0.10365 0.31922 -0.07674 0.3132 C -0.01771 0.3 0.03715 0.26597 0.0974 0.26181 C 0.10417 0.26227 0.11111 0.26204 0.11788 0.2632 C 0.1217 0.26389 0.1191 0.27431 0.11701 0.27847 C 0.11146 0.28982 0.09427 0.29977 0.0875 0.30347 C 0.00972 0.34699 -0.06128 0.37662 -0.14549 0.38565 C -0.1875 0.38287 -0.20035 0.39074 -0.22847 0.37269 C -0.23229 0.36435 -0.23299 0.35764 -0.23385 0.34769 C -0.23264 0.3382 -0.23212 0.32847 -0.23021 0.31898 C -0.2276 0.30579 -0.22014 0.29352 -0.22049 0.27986 C -0.22066 0.275 -0.2276 0.27732 -0.23125 0.27616 C -0.26458 0.2507 -0.29132 0.23218 -0.31424 0.19051 C -0.31632 0.17778 -0.31771 0.17778 -0.3125 0.16435 C -0.30573 0.14607 -0.29757 0.1294 -0.2901 0.11181 C -0.28038 0.08889 -0.2783 0.05926 -0.26424 0.04051 C -0.26163 0.03704 -0.25851 0.0338 -0.25625 0.02986 C -0.25573 0.02894 -0.25799 0.03079 -0.25885 0.03102 C -0.26094 0.03148 -0.26302 0.03172 -0.2651 0.03218 C -0.2684 0.03172 -0.27292 0.03449 -0.275 0.03102 C -0.27656 0.02824 -0.27344 0.02384 -0.27135 0.02153 C -0.25885 0.00695 -0.2467 -0.00856 -0.23212 -0.01898 C -0.18125 -0.05578 -0.15556 -0.06921 -0.09809 -0.07847 C -0.08368 -0.07662 -0.0658 -0.07685 -0.05174 -0.07014 C -0.04583 -0.07801 -0.05382 -0.08333 -0.05799 -0.09051 C -0.06562 -0.1037 -0.07396 -0.11666 -0.08021 -0.13102 C -0.08819 -0.1493 -0.09722 -0.17083 -0.11146 -0.18217 C -0.11615 -0.18588 -0.12309 -0.18773 -0.12847 -0.18935 C -0.13524 -0.18819 -0.14236 -0.18842 -0.14896 -0.18565 C -0.15434 -0.1831 -0.17066 -0.16412 -0.17309 -0.16065 C -0.19149 -0.13541 -0.20382 -0.10879 -0.2151 -0.07731 C -0.21597 -0.07176 -0.21806 -0.0662 -0.21771 -0.06065 C -0.21406 -0.01134 -0.19878 -0.0169 -0.16684 -0.01065 C -0.12361 -0.01597 -0.08542 -0.02963 -0.04375 -0.04514 C -0.02066 -0.05393 0.00208 -0.06041 0.02326 -0.07616 C 0.02951 -0.08703 0.02361 -0.10324 0.01615 -0.1118 C -0.00937 -0.14166 -0.02622 -0.15486 -0.05712 -0.1669 C -0.06892 -0.16504 -0.08108 -0.16504 -0.09271 -0.1618 C -0.10052 -0.15972 -0.12708 -0.14282 -0.13385 -0.13819 C -0.13941 -0.13426 -0.16719 -0.1125 -0.17309 -0.10602 C -0.18333 -0.09514 -0.18993 -0.07893 -0.19809 -0.06551 C -0.2092 -0.04699 -0.21944 -0.02963 -0.2276 -0.00833 C -0.23212 0.05371 -0.18872 0.06181 -0.1526 0.06667 C -0.11285 0.0625 -0.07899 0.05834 -0.04097 0.04514 C -0.01979 0.03773 -0.00156 0.03357 0.00903 0.00602 C 0.01406 -0.02569 0.00868 -0.04768 -0.00174 -0.07731 C -0.01337 -0.11111 -0.03108 -0.17639 -0.05972 -0.19884 C -0.06632 -0.20416 -0.07465 -0.20532 -0.08212 -0.20717 C -0.08663 -0.20671 -0.09149 -0.20856 -0.09549 -0.20602 C -0.12101 -0.19051 -0.13385 -0.14328 -0.1401 -0.11111 C -0.14392 -0.06481 -0.14219 -0.0169 -0.10521 -2.22222E-6 C -0.09618 0.00417 -0.08628 0.00347 -0.07674 0.00486 C -0.03906 0.0007 0.01302 -0.00648 0.025 -0.06435 C 0.02535 -0.06782 0.02361 -0.07639 0.02604 -0.075 C 0.02882 -0.07338 0.02639 -0.06713 0.02691 -0.06319 C 0.02847 -0.05046 0.03073 -0.0375 0.03316 -0.025 C 0.03403 -0.01366 0.03976 0.01412 0.02865 0.01898 C 0.02622 0.0213 0.02066 0.02384 0.02066 0.02408 C 0.01649 0.02338 0.01215 0.02408 0.00816 0.02269 C 0.00608 0.02199 0.00278 0.01759 0.00278 0.01806 C 0.00139 0.01227 -0.00382 0.00509 0 -2.22222E-6 Z " pathEditMode="relative" rAng="0" ptsTypes="AAAAAAAAAAAAAAAAAAAAAAAAAAAAAAAAAAAAAAAAAAAAAAAAAAAAAAAAAAAAAAAAAAAAAAAAAAAAAAAAAAAAAAAAAAAAAAAAAAAA">
                                      <p:cBhvr>
                                        <p:cTn id="12" dur="2000" fill="hold"/>
                                        <p:tgtEl>
                                          <p:spTgt spid="7"/>
                                        </p:tgtEl>
                                        <p:attrNameLst>
                                          <p:attrName>ppt_x</p:attrName>
                                          <p:attrName>ppt_y</p:attrName>
                                        </p:attrNameLst>
                                      </p:cBhvr>
                                      <p:rCtr x="-10660" y="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7696200" cy="1470025"/>
          </a:xfrm>
        </p:spPr>
        <p:txBody>
          <a:bodyPr rtlCol="0">
            <a:normAutofit fontScale="90000"/>
          </a:bodyPr>
          <a:lstStyle/>
          <a:p>
            <a:pPr algn="just"/>
            <a:r>
              <a:rPr lang="en-US" sz="2700" b="1" dirty="0">
                <a:solidFill>
                  <a:srgbClr val="FF0000"/>
                </a:solidFill>
                <a:effectLst>
                  <a:outerShdw blurRad="38100" dist="38100" dir="2700000" algn="tl">
                    <a:srgbClr val="000000">
                      <a:alpha val="43137"/>
                    </a:srgbClr>
                  </a:outerShdw>
                </a:effectLst>
              </a:rPr>
              <a:t>Regulations or guidelines alone cannot ensure safe,</a:t>
            </a:r>
            <a:br>
              <a:rPr lang="en-US" sz="2700" b="1" dirty="0">
                <a:solidFill>
                  <a:srgbClr val="FF0000"/>
                </a:solidFill>
                <a:effectLst>
                  <a:outerShdw blurRad="38100" dist="38100" dir="2700000" algn="tl">
                    <a:srgbClr val="000000">
                      <a:alpha val="43137"/>
                    </a:srgbClr>
                  </a:outerShdw>
                </a:effectLst>
              </a:rPr>
            </a:br>
            <a:r>
              <a:rPr lang="en-US" sz="2700" b="1" dirty="0">
                <a:solidFill>
                  <a:srgbClr val="FF0000"/>
                </a:solidFill>
                <a:effectLst>
                  <a:outerShdw blurRad="38100" dist="38100" dir="2700000" algn="tl">
                    <a:srgbClr val="000000">
                      <a:alpha val="43137"/>
                    </a:srgbClr>
                  </a:outerShdw>
                </a:effectLst>
              </a:rPr>
              <a:t>secure, and responsible practices in the laboratory. </a:t>
            </a:r>
            <a:r>
              <a:rPr lang="en-US" sz="2700" b="1" dirty="0">
                <a:effectLst>
                  <a:outerShdw blurRad="38100" dist="38100" dir="2700000" algn="tl">
                    <a:srgbClr val="000000">
                      <a:alpha val="43137"/>
                    </a:srgbClr>
                  </a:outerShdw>
                </a:effectLst>
              </a:rPr>
              <a:t>Strengthening the culture of biosafety and biosecurity will help achieve a congruent set of behaviors, attitudes, and policies that enable a person or an organization to work in a safe and secure manner with biological agents and toxins, and have a process by which individuals and organizations respond appropriately and effectively to biological hazards.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
            </a:r>
            <a:br>
              <a:rPr lang="en-US" sz="2700" b="1" dirty="0">
                <a:effectLst>
                  <a:outerShdw blurRad="38100" dist="38100" dir="2700000" algn="tl">
                    <a:srgbClr val="000000">
                      <a:alpha val="43137"/>
                    </a:srgbClr>
                  </a:outerShdw>
                </a:effectLst>
              </a:rPr>
            </a:br>
            <a:r>
              <a:rPr lang="en-US" sz="2700" dirty="0"/>
              <a:t/>
            </a:r>
            <a:br>
              <a:rPr lang="en-US" sz="2700" dirty="0"/>
            </a:br>
            <a:r>
              <a:rPr lang="en-US" sz="2700" dirty="0"/>
              <a:t/>
            </a:r>
            <a:br>
              <a:rPr lang="en-US" sz="2700" dirty="0"/>
            </a:br>
            <a:r>
              <a:rPr lang="en-US" sz="2700" dirty="0"/>
              <a:t>                   </a:t>
            </a:r>
            <a:r>
              <a:rPr lang="en-US" dirty="0"/>
              <a:t>____________________</a:t>
            </a:r>
          </a:p>
        </p:txBody>
      </p:sp>
      <p:sp>
        <p:nvSpPr>
          <p:cNvPr id="4" name="TextBox 3"/>
          <p:cNvSpPr txBox="1">
            <a:spLocks noChangeArrowheads="1"/>
          </p:cNvSpPr>
          <p:nvPr/>
        </p:nvSpPr>
        <p:spPr bwMode="auto">
          <a:xfrm>
            <a:off x="5334000" y="3810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6" name="TextBox 5"/>
          <p:cNvSpPr txBox="1">
            <a:spLocks noChangeArrowheads="1"/>
          </p:cNvSpPr>
          <p:nvPr/>
        </p:nvSpPr>
        <p:spPr bwMode="auto">
          <a:xfrm>
            <a:off x="762000" y="3810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2055" name="TextBox 7"/>
          <p:cNvSpPr txBox="1">
            <a:spLocks noChangeArrowheads="1"/>
          </p:cNvSpPr>
          <p:nvPr/>
        </p:nvSpPr>
        <p:spPr bwMode="auto">
          <a:xfrm>
            <a:off x="1333500" y="59436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33536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9 C -0.0257 -0.04051 -0.03282 -0.03218 -0.06129 -0.01204 C -0.07604 -0.00162 -0.09028 0.00717 -0.10243 0.02245 C -0.10608 0.04259 -0.09219 0.06782 -0.07657 0.07222 C -0.05938 0.07754 -0.06893 0.07569 -0.04792 0.07731 C -0.0158 0.07338 0.01632 0.06574 0.04496 0.04514 C 0.05382 0.03889 0.06823 0.02685 0.07448 0.01643 C 0.07691 0.0125 0.07777 0.00509 0.08159 0.00463 C 0.15086 -0.00394 0.21718 -0.03426 0.28593 -0.04537 C 0.30573 -0.04861 0.32586 -0.04699 0.34583 -0.04769 C 0.36284 -0.03658 0.3809 -0.03195 0.39757 -0.01922 C 0.42187 -0.0007 0.44375 0.02407 0.46198 0.05231 C 0.47187 0.09236 0.43038 0.11574 0.4092 0.12824 C 0.35885 0.15787 0.3 0.17569 0.24496 0.17847 C 0.22378 0.18194 0.20295 0.18426 0.18159 0.18564 C 0.16076 0.18518 0.1184 0.20601 0.11909 0.17847 C 0.11927 0.16921 0.12396 0.15972 0.1217 0.15092 C 0.12066 0.14699 0.1158 0.15324 0.11284 0.15463 C 0.10625 0.15764 0.09965 0.16018 0.09323 0.16412 C 0.08489 0.16921 0.03021 0.20578 0.0217 0.21412 C -0.01632 0.25139 -0.02743 0.26412 -0.05052 0.30578 C -0.05417 0.3118 -0.05747 0.31828 -0.06042 0.32546 C -0.06337 0.33264 -0.06841 0.34699 -0.06841 0.34745 C -0.06893 0.35115 -0.07101 0.35601 -0.07032 0.36064 C -0.06545 0.39282 -0.04219 0.39236 -0.02205 0.39745 C 0.00243 0.39583 0.02691 0.39606 0.05121 0.39259 C 0.09843 0.38564 0.17222 0.34375 0.19948 0.28912 C 0.2092 0.26944 0.21146 0.25578 0.21718 0.23402 C 0.22222 0.18426 0.22586 0.11574 0.19218 0.08055 C 0.18142 0.06967 0.1684 0.0699 0.15573 0.06759 C 0.07396 0.07824 0.03975 0.13912 -0.01667 0.21504 C -0.02813 0.23078 -0.03889 0.24699 -0.04792 0.26504 C -0.0592 0.28773 -0.06754 0.31273 -0.07743 0.33634 C -0.07934 0.3412 -0.08195 0.34583 -0.08368 0.35069 C -0.08559 0.35601 -0.08802 0.36736 -0.08802 0.36759 C -0.08716 0.37708 -0.0875 0.38703 -0.08542 0.39629 C -0.07986 0.42014 -0.05261 0.4331 -0.03802 0.4412 C -0.02049 0.43865 -0.00261 0.43796 0.01458 0.4331 C 0.08003 0.41389 0.15208 0.32893 0.18159 0.25069 C 0.18281 0.24236 0.18611 0.23402 0.18507 0.22569 C 0.17569 0.15069 0.18906 0.06527 0.13246 0.04398 C 0.12482 0.0412 0.11701 0.04074 0.1092 0.03912 C 0.10486 0.03958 0.06267 0.03796 0.05295 0.05231 C 0.146 0.07083 -0.01372 0.03981 0.30034 0.06296 C 0.32343 0.06458 0.35503 0.0949 0.37534 0.11273 C 0.39635 0.15879 0.33541 0.19838 0.31198 0.21412 C 0.23455 0.26481 0.14583 0.29166 0.06007 0.30208 C 0.03871 0.29745 0.02552 0.30139 0.01284 0.28078 C 0.01007 0.24305 0.0276 0.21342 0.04496 0.1868 C 0.13194 0.05277 0.21771 0.04074 0.3467 -0.00371 C 0.39705 0.01365 0.4283 0.0662 0.43958 0.13171 C 0.42534 0.2493 0.3151 0.2581 0.24496 0.26736 C 0.23159 0.26944 0.21805 0.27037 0.20468 0.27245 C 0.17673 0.26666 0.16371 0.27176 0.14757 0.24514 C 0.13923 0.21041 0.14687 0.1824 0.16093 0.15231 C 0.19236 0.08541 0.2467 0.03634 0.30468 0.02014 C 0.32135 0.01527 0.33871 0.01689 0.35573 0.01527 C 0.37239 0.01875 0.38975 0.01851 0.40573 0.02592 C 0.44409 0.04375 0.48194 0.08588 0.4967 0.1368 C 0.49878 0.175 0.48958 0.21666 0.47448 0.24976 C 0.46927 0.26111 0.46093 0.26875 0.45468 0.27939 C 0.44861 0.28935 0.44878 0.29444 0.43958 0.30046 C 0.41406 0.31828 0.38003 0.32129 0.35208 0.32245 C 0.3 0.32453 0.24791 0.32546 0.19583 0.32731 C 0.14948 0.40416 0.14218 0.48773 0.12534 0.58402 C 0.12621 0.59676 0.12569 0.60949 0.12795 0.62245 C 0.13628 0.66898 0.17621 0.67199 0.20468 0.67801 C 0.26892 0.67476 0.32656 0.67731 0.38246 0.63402 C 0.39027 0.61921 0.39392 0.61064 0.39583 0.59259 C 0.38611 0.52384 0.37274 0.43333 0.31718 0.40578 C 0.29184 0.39328 0.29809 0.39652 0.27083 0.39514 C 0.22899 0.39976 0.22812 0.39699 0.1967 0.42361 C 0.1875 0.41296 0.17882 0.40139 0.16909 0.39143 C 0.16128 0.38356 0.1533 0.37615 0.14583 0.36736 C 0.14392 0.36504 0.10434 0.30902 0.08871 0.30046 C 0.08107 0.28842 0.08767 0.30046 0.07882 0.27569 C 0.06857 0.24768 0.0559 0.22083 0.04757 0.19143 C 0.0375 0.15578 0.02968 0.12268 0.02083 0.08773 C 0.02048 0.05393 0.02118 0.01967 0.01996 -0.01436 C 0.01996 -0.01667 0.01805 -0.01829 0.01718 -0.02037 C 0.01232 -0.03334 0.00642 -0.03843 -0.00052 -0.04769 Z " pathEditMode="relative" rAng="0" ptsTypes="AAAAAAAAAAAAAAAAAAAAAAAAAAAAAAAAAAAAAAAAAAAAAAAAAAAAAAAAAAAAAAAAAAAAAAAAAAAAAAAAA">
                                      <p:cBhvr>
                                        <p:cTn id="6" dur="2000" fill="hold"/>
                                        <p:tgtEl>
                                          <p:spTgt spid="4"/>
                                        </p:tgtEl>
                                        <p:attrNameLst>
                                          <p:attrName>ppt_x</p:attrName>
                                          <p:attrName>ppt_y</p:attrName>
                                        </p:attrNameLst>
                                      </p:cBhvr>
                                      <p:rCtr x="19740" y="36273"/>
                                    </p:animMotion>
                                  </p:childTnLst>
                                </p:cTn>
                              </p:par>
                              <p:par>
                                <p:cTn id="7" presetID="0" presetClass="path" presetSubtype="0" accel="50000" decel="50000" fill="hold" grpId="0" nodeType="withEffect">
                                  <p:stCondLst>
                                    <p:cond delay="0"/>
                                  </p:stCondLst>
                                  <p:childTnLst>
                                    <p:animMotion origin="layout" path="M 0.0776 0.22037 C 0.06857 0.24097 0.06718 0.26689 0.0651 0.29051 C 0.06632 0.32777 0.06198 0.31898 0.09375 0.31319 C 0.12743 0.29444 0.11441 0.30347 0.13385 0.28935 C 0.15659 0.24907 0.1526 0.19676 0.16146 0.15023 C 0.16319 0.1412 0.16389 0.1331 0.16684 0.125 C 0.19045 0.12963 0.19705 0.13287 0.20972 0.15972 C 0.21475 0.18773 0.21024 0.20625 0.19271 0.22384 C 0.14288 0.2743 0.11319 0.29143 0.05086 0.3037 C 0.03298 0.29953 0.02083 0.30486 0.01423 0.28333 C 0.00937 0.2162 0.05277 0.16481 0.08923 0.12754 C 0.10711 0.10926 0.12569 0.09189 0.14809 0.08495 C 0.15625 0.08217 0.16475 0.08402 0.17309 0.08379 C 0.19843 0.08703 0.20173 0.09259 0.21875 0.11666 C 0.21996 0.12106 0.22239 0.12453 0.22222 0.1287 C 0.22014 0.16666 0.1934 0.16666 0.17135 0.16805 C 0.14271 0.16365 0.12309 0.1574 0.09635 0.14861 C 0.08958 0.15023 0.08229 0.14953 0.07586 0.15277 C 0.0467 0.16666 0.02882 0.20787 0.01146 0.23819 C -0.01667 0.28773 -0.04271 0.32939 -0.0625 0.38472 C -0.06129 0.38912 -0.06164 0.39514 -0.05903 0.39884 C -0.05539 0.40416 -0.03264 0.4037 -0.03229 0.4037 C 0.0118 0.39745 0.05069 0.38958 0.09271 0.37129 C 0.11597 0.36111 0.13975 0.35115 0.15798 0.32847 C 0.18159 0.29907 0.1875 0.25463 0.19375 0.21435 C 0.1993 0.17916 0.20069 0.1706 0.22934 0.16805 C 0.25382 0.17384 0.24843 0.16921 0.2651 0.18217 C 0.27205 0.1875 0.28559 0.19884 0.28559 0.19907 C 0.29461 0.22014 0.29288 0.21088 0.29461 0.22523 C 0.29218 0.23287 0.29184 0.24259 0.2875 0.24861 C 0.27795 0.26157 0.23975 0.26944 0.23298 0.27152 C 0.23559 0.24583 0.26007 0.22731 0.27396 0.21551 C 0.32951 0.16875 0.39027 0.14768 0.45521 0.14421 C 0.47916 0.14953 0.5 0.15185 0.52048 0.16921 C 0.52934 0.1875 0.52222 0.19907 0.50972 0.21088 C 0.48298 0.23657 0.45607 0.23981 0.42396 0.24398 C 0.37482 0.23865 0.34913 0.24791 0.31684 0.20486 C 0.30677 0.15949 0.35382 0.13634 0.37934 0.125 C 0.39097 0.1199 0.40295 0.11666 0.4151 0.11458 C 0.42517 0.1125 0.43541 0.11342 0.44548 0.11319 C 0.48298 0.12268 0.50382 0.12662 0.52222 0.17268 C 0.52274 0.17754 0.52448 0.18217 0.52396 0.18703 C 0.52048 0.21527 0.50798 0.2162 0.4901 0.22129 C 0.44913 0.21597 0.42014 0.21412 0.38385 0.19051 C 0.35677 0.17268 0.33767 0.13634 0.30885 0.125 C 0.30139 0.12708 0.29305 0.12592 0.28646 0.13078 C 0.24861 0.15949 0.22014 0.22893 0.19722 0.27152 C 0.1835 0.29676 0.16597 0.31851 0.15521 0.34652 C 0.15121 0.38402 0.1842 0.3824 0.20347 0.38333 C 0.22639 0.38101 0.24948 0.38032 0.27222 0.37615 C 0.3118 0.36898 0.35069 0.34467 0.3875 0.325 C 0.40989 0.31319 0.42066 0.30694 0.43923 0.28796 C 0.44843 0.27893 0.46597 0.25833 0.46597 0.25856 C 0.4901 0.17384 0.48055 0.01736 0.40347 -0.01899 C 0.39444 -0.02315 0.38455 -0.02292 0.375 -0.02477 C 0.35208 -0.01806 0.3283 -0.01505 0.30625 -0.00463 C 0.28628 0.00486 0.24843 0.0493 0.23559 0.06713 C 0.18437 0.13796 0.12326 0.22546 0.10173 0.32245 C 0.10139 0.32569 0.10052 0.3287 0.10086 0.33194 C 0.10173 0.34236 0.10156 0.35301 0.10521 0.36203 C 0.1085 0.36967 0.13021 0.37685 0.13385 0.3787 C 0.14948 0.37453 0.20555 0.36389 0.22396 0.35023 C 0.24948 0.33101 0.32187 0.26412 0.29635 0.28333 C 0.21666 0.34398 0.15017 0.44189 0.11684 0.55578 C 0.11336 0.6 0.13784 0.57476 0.1651 0.56689 C 0.18021 0.5537 0.19739 0.54398 0.21059 0.52754 C 0.21441 0.52245 0.19982 0.52801 0.19461 0.52963 C 0.18836 0.53194 0.18246 0.53541 0.17673 0.53912 C 0.14479 0.55902 0.12152 0.58379 0.09896 0.61921 C 0.09791 0.62291 0.09288 0.6412 0.09271 0.64537 C 0.09166 0.69421 0.12291 0.69444 0.15173 0.70023 C 0.19427 0.69791 0.25521 0.70463 0.3 0.68194 C 0.30434 0.67615 0.30503 0.67106 0.30711 0.66296 C 0.30677 0.63495 0.30625 0.60671 0.30625 0.57847 C 0.30625 0.57662 0.30573 0.57338 0.30711 0.57268 C 0.30955 0.57106 0.3125 0.57338 0.3151 0.57384 C 0.33159 0.58379 0.34236 0.59699 0.35 0.61921 C 0.34913 0.62615 0.34965 0.63379 0.34722 0.64027 C 0.34114 0.65671 0.32951 0.64884 0.31961 0.64629 C 0.3092 0.64421 0.2993 0.63912 0.28923 0.63588 C 0.28593 0.63287 0.28316 0.6324 0.28021 0.6287 C 0.27725 0.61666 0.28246 0.6074 0.2875 0.59884 C 0.30277 0.57268 0.32673 0.53842 0.3526 0.53356 C 0.35868 0.53611 0.36198 0.53495 0.36336 0.54421 C 0.36458 0.55185 0.3651 0.56782 0.3651 0.56805 C 0.36354 0.59745 0.36475 0.6206 0.33923 0.62615 C 0.3309 0.62592 0.32257 0.62592 0.31423 0.62523 C 0.30972 0.62476 0.30052 0.61041 0.29375 0.60694 C 0.29027 0.61018 0.28524 0.61713 0.28125 0.61921 C 0.28055 0.61967 0.28021 0.62083 0.27934 0.62152 C 0.27725 0.62245 0.27482 0.62106 0.27309 0.62268 C 0.2717 0.62361 0.27257 0.62685 0.27135 0.6287 " pathEditMode="relative" rAng="0" ptsTypes="AAAAAAAAAAAAAAAAAAAAAAAAAAAAAAAAAAAAAAAAAAAAAAAAAAAAAAAAAAAAAAAAAAAAAAAAAAAAAAAAAAAAAAAAAAAA">
                                      <p:cBhvr>
                                        <p:cTn id="8" dur="2000" fill="hold"/>
                                        <p:tgtEl>
                                          <p:spTgt spid="6"/>
                                        </p:tgtEl>
                                        <p:attrNameLst>
                                          <p:attrName>ppt_x</p:attrName>
                                          <p:attrName>ppt_y</p:attrName>
                                        </p:attrNameLst>
                                      </p:cBhvr>
                                      <p:rCtr x="15330"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52800"/>
            <a:ext cx="7543800" cy="1470025"/>
          </a:xfrm>
        </p:spPr>
        <p:txBody>
          <a:bodyPr rtlCol="0">
            <a:noAutofit/>
          </a:bodyPr>
          <a:lstStyle/>
          <a:p>
            <a:pPr algn="just"/>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solidFill>
                  <a:srgbClr val="FF0000"/>
                </a:solidFill>
                <a:effectLst>
                  <a:outerShdw blurRad="38100" dist="38100" dir="2700000" algn="tl">
                    <a:srgbClr val="000000">
                      <a:alpha val="43137"/>
                    </a:srgbClr>
                  </a:outerShdw>
                </a:effectLst>
              </a:rPr>
              <a:t>Bioethics training </a:t>
            </a:r>
            <a:r>
              <a:rPr lang="en-US" sz="2400" b="1" dirty="0">
                <a:effectLst>
                  <a:outerShdw blurRad="38100" dist="38100" dir="2700000" algn="tl">
                    <a:srgbClr val="000000">
                      <a:alpha val="43137"/>
                    </a:srgbClr>
                  </a:outerShdw>
                </a:effectLst>
              </a:rPr>
              <a:t>should promote responsible, safe, and secure research and diagnostic practices. It should provide tools and guidance to laboratory workers and institutions that facilitate open discussion and analysis of potential challenges and dilemmas associated with their work, including weighing potential risks and benefits, dual use concerns, and the possibility of accidents or misuse of life sciences materials, technology, and information.</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____________________</a:t>
            </a:r>
          </a:p>
        </p:txBody>
      </p:sp>
      <p:sp>
        <p:nvSpPr>
          <p:cNvPr id="4" name="TextBox 3"/>
          <p:cNvSpPr txBox="1">
            <a:spLocks noChangeArrowheads="1"/>
          </p:cNvSpPr>
          <p:nvPr/>
        </p:nvSpPr>
        <p:spPr bwMode="auto">
          <a:xfrm>
            <a:off x="5410200" y="6096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6" name="TextBox 5"/>
          <p:cNvSpPr txBox="1">
            <a:spLocks noChangeArrowheads="1"/>
          </p:cNvSpPr>
          <p:nvPr/>
        </p:nvSpPr>
        <p:spPr bwMode="auto">
          <a:xfrm>
            <a:off x="1143000" y="6096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2055" name="TextBox 7"/>
          <p:cNvSpPr txBox="1">
            <a:spLocks noChangeArrowheads="1"/>
          </p:cNvSpPr>
          <p:nvPr/>
        </p:nvSpPr>
        <p:spPr bwMode="auto">
          <a:xfrm>
            <a:off x="1295400" y="6428936"/>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extLst>
      <p:ext uri="{BB962C8B-B14F-4D97-AF65-F5344CB8AC3E}">
        <p14:creationId xmlns:p14="http://schemas.microsoft.com/office/powerpoint/2010/main" val="33536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9 C -0.02569 -0.04051 -0.03281 -0.03218 -0.06128 -0.01204 C -0.07604 -0.00162 -0.09028 0.00718 -0.10243 0.02245 C -0.10608 0.04259 -0.09219 0.06782 -0.07656 0.07245 C -0.05937 0.07755 -0.06892 0.07569 -0.04792 0.07731 C -0.0158 0.07361 0.01632 0.06574 0.04497 0.04514 C 0.05382 0.03889 0.06823 0.02685 0.07448 0.01643 C 0.07691 0.0125 0.07778 0.00509 0.0816 0.00463 C 0.15087 -0.00394 0.21719 -0.03426 0.28594 -0.04537 C 0.30573 -0.04861 0.32587 -0.04699 0.34583 -0.04769 C 0.36285 -0.03657 0.3809 -0.03194 0.39757 -0.01921 C 0.42188 -0.00069 0.44375 0.02407 0.46198 0.05231 C 0.47188 0.09259 0.43038 0.1162 0.4092 0.12847 C 0.35885 0.15787 0.3 0.17569 0.24497 0.17847 C 0.22378 0.18194 0.20295 0.18426 0.1816 0.18565 C 0.16076 0.18518 0.1184 0.20625 0.1191 0.17847 C 0.11927 0.16921 0.12396 0.15972 0.1217 0.15093 C 0.12066 0.14699 0.1158 0.15324 0.11285 0.15463 C 0.10625 0.15764 0.09965 0.16018 0.09323 0.16412 C 0.0849 0.16921 0.03021 0.20579 0.0217 0.21412 C -0.01632 0.25139 -0.02743 0.26412 -0.05052 0.30579 C -0.05417 0.31204 -0.05747 0.31875 -0.06042 0.32569 C -0.06337 0.33264 -0.0684 0.34745 -0.0684 0.34768 C -0.06892 0.35185 -0.07101 0.35625 -0.07031 0.36065 C -0.06545 0.39282 -0.04219 0.39236 -0.02205 0.39745 C 0.00243 0.39583 0.02691 0.39606 0.05122 0.39259 C 0.09844 0.38565 0.17222 0.34444 0.19948 0.28912 C 0.2092 0.26944 0.21146 0.25579 0.21719 0.23426 C 0.22222 0.18426 0.22587 0.11597 0.19219 0.08079 C 0.18142 0.06968 0.1684 0.06991 0.15573 0.06759 C 0.07396 0.07847 0.03976 0.13912 -0.01667 0.21528 C -0.02812 0.23079 -0.03889 0.24722 -0.04792 0.26505 C -0.0592 0.28773 -0.06753 0.31296 -0.07743 0.33681 C -0.07934 0.34167 -0.08194 0.34606 -0.08368 0.35093 C -0.08559 0.35625 -0.08802 0.36759 -0.08802 0.36782 C -0.08715 0.37708 -0.0875 0.38704 -0.08542 0.3963 C -0.07986 0.42014 -0.0526 0.4331 -0.03802 0.4412 C -0.02049 0.43866 -0.0026 0.43819 0.01458 0.4331 C 0.08003 0.41389 0.15208 0.3294 0.1816 0.25093 C 0.18281 0.24236 0.18611 0.23426 0.18507 0.22569 C 0.17569 0.15069 0.18906 0.06528 0.13247 0.04398 C 0.12483 0.0412 0.11701 0.04074 0.1092 0.03912 C 0.10486 0.03958 0.06267 0.03796 0.05295 0.05231 C 0.14601 0.07083 -0.01372 0.03981 0.30035 0.06296 C 0.32344 0.06458 0.35503 0.09491 0.37535 0.11296 C 0.39635 0.1588 0.33542 0.19861 0.31198 0.21412 C 0.23455 0.26481 0.14583 0.2919 0.06007 0.30231 C 0.03872 0.29768 0.02552 0.30162 0.01285 0.28079 C 0.01007 0.24329 0.0276 0.21343 0.04497 0.18681 C 0.13194 0.05278 0.21771 0.04074 0.3467 -0.0037 C 0.39705 0.01412 0.4283 0.0662 0.43958 0.13194 C 0.42535 0.24954 0.3151 0.25833 0.24497 0.26759 C 0.2316 0.26944 0.21806 0.2706 0.20469 0.27245 C 0.17674 0.2669 0.16372 0.27199 0.14757 0.24514 C 0.13924 0.21042 0.14688 0.18241 0.16094 0.15231 C 0.19236 0.08542 0.2467 0.03634 0.30469 0.02014 C 0.32135 0.01551 0.33872 0.0169 0.35573 0.01528 C 0.3724 0.01875 0.38976 0.01852 0.40573 0.02593 C 0.4441 0.04375 0.48194 0.08588 0.4967 0.13681 C 0.49878 0.175 0.48958 0.2169 0.47448 0.24977 C 0.46927 0.26111 0.46094 0.26898 0.45469 0.27963 C 0.44861 0.28958 0.44878 0.29444 0.43958 0.30069 C 0.41406 0.31875 0.38003 0.3213 0.35208 0.32245 C 0.3 0.32454 0.24792 0.32569 0.19583 0.32731 C 0.14948 0.40417 0.14219 0.48773 0.12535 0.58426 C 0.12622 0.59699 0.12569 0.60972 0.12795 0.62245 C 0.13628 0.66921 0.17622 0.67199 0.20469 0.67824 C 0.26892 0.675 0.32656 0.67731 0.38247 0.63403 C 0.39028 0.61921 0.39392 0.61065 0.39583 0.59259 C 0.38611 0.52407 0.37274 0.43333 0.31719 0.40579 C 0.29184 0.39329 0.29809 0.39653 0.27083 0.39514 C 0.22899 0.39977 0.22813 0.39699 0.1967 0.42361 C 0.1875 0.41296 0.17882 0.40139 0.1691 0.39143 C 0.16128 0.38356 0.1533 0.37616 0.14583 0.36759 C 0.14392 0.36551 0.10434 0.30926 0.08872 0.30069 C 0.08108 0.28866 0.08767 0.30046 0.07882 0.27593 C 0.06858 0.24768 0.0559 0.22083 0.04757 0.19143 C 0.0375 0.15579 0.02969 0.12315 0.02083 0.08796 C 0.02049 0.05393 0.02118 0.01968 0.01997 -0.01435 C 0.01997 -0.01667 0.01806 -0.01829 0.01719 -0.02037 C 0.01233 -0.03333 0.00642 -0.03843 -0.00052 -0.04769 Z " pathEditMode="relative" rAng="0" ptsTypes="AAAAAAAAAAAAAAAAAAAAAAAAAAAAAAAAAAAAAAAAAAAAAAAAAAAAAAAAAAAAAAAAAAAAAAAAAAAAAAAAA">
                                      <p:cBhvr>
                                        <p:cTn id="6" dur="2000" fill="hold"/>
                                        <p:tgtEl>
                                          <p:spTgt spid="4"/>
                                        </p:tgtEl>
                                        <p:attrNameLst>
                                          <p:attrName>ppt_x</p:attrName>
                                          <p:attrName>ppt_y</p:attrName>
                                        </p:attrNameLst>
                                      </p:cBhvr>
                                      <p:rCtr x="19740" y="36296"/>
                                    </p:animMotion>
                                  </p:childTnLst>
                                </p:cTn>
                              </p:par>
                              <p:par>
                                <p:cTn id="7" presetID="0" presetClass="path" presetSubtype="0" accel="50000" decel="50000" fill="hold" grpId="0" nodeType="withEffect">
                                  <p:stCondLst>
                                    <p:cond delay="0"/>
                                  </p:stCondLst>
                                  <p:childTnLst>
                                    <p:animMotion origin="layout" path="M 0.01146 0.29236 C 0.00243 0.31296 0.00105 0.33889 -0.00104 0.3625 C 0.00018 0.39977 -0.00416 0.39097 0.02761 0.38518 C 0.06129 0.36643 0.04827 0.37546 0.06771 0.36134 C 0.09045 0.32106 0.08646 0.26875 0.09532 0.22199 C 0.09705 0.21319 0.09775 0.20509 0.1007 0.19699 C 0.12431 0.20162 0.13091 0.20486 0.14358 0.23171 C 0.14861 0.25972 0.1441 0.27824 0.12657 0.29583 C 0.07674 0.3463 0.04705 0.36343 -0.01527 0.37569 C -0.03316 0.37153 -0.04531 0.37685 -0.05191 0.35532 C -0.05677 0.28819 -0.01336 0.23681 0.02309 0.19954 C 0.04098 0.18125 0.05955 0.16389 0.08195 0.15694 C 0.09011 0.15417 0.09861 0.15602 0.10695 0.15579 C 0.1323 0.15903 0.13559 0.16458 0.15261 0.18866 C 0.15382 0.19306 0.15625 0.19653 0.15608 0.20069 C 0.154 0.23866 0.12726 0.23866 0.10521 0.24005 C 0.07657 0.23565 0.05695 0.2294 0.03021 0.2206 C 0.02344 0.22199 0.01615 0.2213 0.00973 0.22454 C -0.01944 0.23866 -0.03732 0.27986 -0.05468 0.31018 C -0.08281 0.35972 -0.10885 0.40139 -0.12864 0.45671 C -0.12743 0.46111 -0.12777 0.46713 -0.12517 0.47083 C -0.12152 0.47616 -0.09878 0.47569 -0.09843 0.47569 C -0.05434 0.46944 -0.01545 0.46157 0.02657 0.44329 C 0.04983 0.4331 0.07361 0.42315 0.09184 0.40046 C 0.11545 0.37106 0.12136 0.32662 0.12761 0.28634 C 0.13316 0.25116 0.13455 0.24259 0.1632 0.24005 C 0.18768 0.24583 0.1823 0.2412 0.19896 0.25417 C 0.20591 0.25949 0.21945 0.27083 0.21945 0.27106 C 0.22848 0.29213 0.22674 0.28287 0.22848 0.29722 C 0.22605 0.30486 0.2257 0.31458 0.22136 0.3206 C 0.21181 0.33356 0.17361 0.34143 0.16684 0.34352 C 0.16945 0.31782 0.19393 0.29931 0.20782 0.2875 C 0.26337 0.24074 0.32414 0.21968 0.38907 0.2162 C 0.41302 0.22153 0.43386 0.22384 0.45434 0.2412 C 0.4632 0.25949 0.45608 0.27106 0.44358 0.28287 C 0.41684 0.30856 0.38993 0.31181 0.35782 0.31597 C 0.30868 0.31065 0.28299 0.31991 0.2507 0.27685 C 0.24063 0.23148 0.28768 0.20833 0.3132 0.19699 C 0.32483 0.1919 0.33681 0.18866 0.34896 0.18657 C 0.35903 0.18449 0.36927 0.18542 0.37934 0.18518 C 0.41684 0.19468 0.43768 0.19861 0.45608 0.24468 C 0.4566 0.24954 0.45834 0.25417 0.45782 0.25903 C 0.45434 0.28727 0.44184 0.28819 0.42396 0.29329 C 0.38299 0.28796 0.354 0.28611 0.31771 0.2625 C 0.29063 0.24468 0.27153 0.20833 0.24271 0.19699 C 0.23525 0.19907 0.22691 0.19792 0.22032 0.20278 C 0.18247 0.23125 0.154 0.30093 0.13108 0.34352 C 0.11736 0.36875 0.09983 0.39051 0.08907 0.41852 C 0.08507 0.45602 0.11806 0.4544 0.13733 0.45532 C 0.16025 0.45301 0.18334 0.45231 0.20608 0.44815 C 0.24566 0.44097 0.28455 0.41667 0.32136 0.39699 C 0.34375 0.38518 0.35452 0.37893 0.37309 0.35995 C 0.3823 0.35093 0.39983 0.33032 0.39983 0.33056 C 0.42396 0.24583 0.41441 0.08935 0.33733 0.05301 C 0.3283 0.04884 0.31841 0.04907 0.30886 0.04722 C 0.28594 0.05393 0.26216 0.05694 0.24011 0.06736 C 0.22014 0.07685 0.1823 0.1213 0.16945 0.13912 C 0.11823 0.20995 0.05712 0.29745 0.03559 0.39444 C 0.03525 0.39768 0.03438 0.40069 0.03473 0.40393 C 0.03559 0.41435 0.03542 0.425 0.03907 0.43403 C 0.04236 0.44167 0.06407 0.44884 0.06771 0.45069 C 0.08334 0.44653 0.13941 0.43588 0.15782 0.42222 C 0.18334 0.40301 0.25573 0.33611 0.23021 0.35532 C 0.15052 0.41597 0.08403 0.51389 0.0507 0.62778 C 0.04723 0.67199 0.0717 0.64676 0.09896 0.63889 C 0.11407 0.62569 0.13125 0.61597 0.14445 0.59954 C 0.14827 0.59444 0.13368 0.6 0.12848 0.60162 C 0.12223 0.60393 0.11632 0.60741 0.11059 0.61111 C 0.07865 0.63102 0.05539 0.65579 0.03282 0.6912 C 0.03177 0.69491 0.02674 0.71319 0.02657 0.71736 C 0.02552 0.7662 0.05677 0.76643 0.08559 0.77222 C 0.12813 0.76991 0.18907 0.77662 0.23386 0.75393 C 0.2382 0.74815 0.23889 0.74306 0.24098 0.73495 C 0.24063 0.70694 0.24011 0.6787 0.24011 0.65046 C 0.24011 0.64861 0.23959 0.64537 0.24098 0.64468 C 0.24341 0.64306 0.24636 0.64537 0.24896 0.64583 C 0.26545 0.65579 0.27622 0.66898 0.28386 0.6912 C 0.28299 0.69815 0.28351 0.70579 0.28108 0.71227 C 0.275 0.7287 0.26337 0.72083 0.25348 0.71829 C 0.24306 0.7162 0.23316 0.71111 0.22309 0.70787 C 0.2198 0.70486 0.21702 0.7044 0.21407 0.70069 C 0.21111 0.68866 0.21632 0.6794 0.22136 0.67083 C 0.23664 0.64468 0.26059 0.61042 0.28646 0.60556 C 0.29254 0.6081 0.29584 0.60694 0.29723 0.6162 C 0.29844 0.62384 0.29896 0.63981 0.29896 0.64005 C 0.2974 0.66944 0.29861 0.69259 0.27309 0.69815 C 0.26476 0.69792 0.25643 0.69792 0.24809 0.69722 C 0.24358 0.69676 0.23438 0.68241 0.22761 0.67893 C 0.22414 0.68218 0.2191 0.68912 0.21511 0.6912 C 0.21441 0.69167 0.21407 0.69282 0.2132 0.69352 C 0.21111 0.69444 0.20868 0.69306 0.20695 0.69468 C 0.20556 0.6956 0.20643 0.69884 0.20521 0.70069 " pathEditMode="relative" rAng="0" ptsTypes="AAAAAAAAAAAAAAAAAAAAAAAAAAAAAAAAAAAAAAAAAAAAAAAAAAAAAAAAAAAAAAAAAAAAAAAAAAAAAAAAAAAAAAAAAAAA">
                                      <p:cBhvr>
                                        <p:cTn id="8" dur="2000" fill="hold"/>
                                        <p:tgtEl>
                                          <p:spTgt spid="6"/>
                                        </p:tgtEl>
                                        <p:attrNameLst>
                                          <p:attrName>ppt_x</p:attrName>
                                          <p:attrName>ppt_y</p:attrName>
                                        </p:attrNameLst>
                                      </p:cBhvr>
                                      <p:rCtr x="15330"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262794"/>
            <a:ext cx="4152900" cy="1470025"/>
          </a:xfrm>
        </p:spPr>
        <p:txBody>
          <a:bodyPr rtlCol="0">
            <a:normAutofit fontScale="90000"/>
          </a:bodyPr>
          <a:lstStyle/>
          <a:p>
            <a:pPr eaLnBrk="1" fontAlgn="auto" hangingPunct="1">
              <a:spcAft>
                <a:spcPts val="0"/>
              </a:spcAft>
              <a:defRPr/>
            </a:pPr>
            <a:r>
              <a:rPr lang="en-US" b="1" dirty="0">
                <a:effectLst>
                  <a:outerShdw blurRad="38100" dist="38100" dir="2700000" algn="tl">
                    <a:srgbClr val="000000">
                      <a:alpha val="43137"/>
                    </a:srgbClr>
                  </a:outerShdw>
                </a:effectLst>
              </a:rPr>
              <a:t>Is there a need for culture change in this laboratory?</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dirty="0"/>
              <a:t>_______________</a:t>
            </a:r>
            <a:br>
              <a:rPr lang="en-US" dirty="0"/>
            </a:br>
            <a:endParaRPr lang="en-US" dirty="0"/>
          </a:p>
        </p:txBody>
      </p:sp>
      <p:sp>
        <p:nvSpPr>
          <p:cNvPr id="4" name="TextBox 3"/>
          <p:cNvSpPr txBox="1">
            <a:spLocks noChangeArrowheads="1"/>
          </p:cNvSpPr>
          <p:nvPr/>
        </p:nvSpPr>
        <p:spPr bwMode="auto">
          <a:xfrm>
            <a:off x="1219200" y="6096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YES</a:t>
            </a:r>
          </a:p>
        </p:txBody>
      </p:sp>
      <p:sp>
        <p:nvSpPr>
          <p:cNvPr id="5" name="TextBox 4"/>
          <p:cNvSpPr txBox="1">
            <a:spLocks noChangeArrowheads="1"/>
          </p:cNvSpPr>
          <p:nvPr/>
        </p:nvSpPr>
        <p:spPr bwMode="auto">
          <a:xfrm>
            <a:off x="4572000" y="609600"/>
            <a:ext cx="39624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NO</a:t>
            </a:r>
          </a:p>
        </p:txBody>
      </p:sp>
      <p:sp>
        <p:nvSpPr>
          <p:cNvPr id="2055" name="TextBox 7"/>
          <p:cNvSpPr txBox="1">
            <a:spLocks noChangeArrowheads="1"/>
          </p:cNvSpPr>
          <p:nvPr/>
        </p:nvSpPr>
        <p:spPr bwMode="auto">
          <a:xfrm>
            <a:off x="4484914" y="6395130"/>
            <a:ext cx="4648200" cy="369888"/>
          </a:xfrm>
          <a:prstGeom prst="rect">
            <a:avLst/>
          </a:prstGeom>
          <a:noFill/>
          <a:ln w="9525">
            <a:noFill/>
            <a:miter lim="800000"/>
            <a:headEnd/>
            <a:tailEnd/>
          </a:ln>
        </p:spPr>
        <p:txBody>
          <a:bodyPr wrap="square">
            <a:spAutoFit/>
          </a:bodyPr>
          <a:lstStyle/>
          <a:p>
            <a:pPr algn="ctr"/>
            <a:r>
              <a:rPr lang="en-US" i="1" dirty="0"/>
              <a:t>Press the space bar to see the correct answer.</a:t>
            </a:r>
          </a:p>
        </p:txBody>
      </p:sp>
      <p:pic>
        <p:nvPicPr>
          <p:cNvPr id="8" name="Picture 7" descr="A person wearing a hat&#10;&#10;Description generated with high confidence">
            <a:extLst>
              <a:ext uri="{FF2B5EF4-FFF2-40B4-BE49-F238E27FC236}">
                <a16:creationId xmlns:a16="http://schemas.microsoft.com/office/drawing/2014/main" xmlns="" id="{61B97C20-CA27-4567-B8EC-8D9A18E301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 y="4657725"/>
            <a:ext cx="2819400" cy="2114550"/>
          </a:xfrm>
          <a:prstGeom prst="rect">
            <a:avLst/>
          </a:prstGeom>
        </p:spPr>
      </p:pic>
      <p:sp>
        <p:nvSpPr>
          <p:cNvPr id="9" name="Thought Bubble: Cloud 8">
            <a:extLst>
              <a:ext uri="{FF2B5EF4-FFF2-40B4-BE49-F238E27FC236}">
                <a16:creationId xmlns:a16="http://schemas.microsoft.com/office/drawing/2014/main" xmlns="" id="{D58E47DC-83C8-4CBF-B81E-21E70E632031}"/>
              </a:ext>
            </a:extLst>
          </p:cNvPr>
          <p:cNvSpPr/>
          <p:nvPr/>
        </p:nvSpPr>
        <p:spPr>
          <a:xfrm rot="741512">
            <a:off x="104115" y="1675024"/>
            <a:ext cx="4554711" cy="2917825"/>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52FC97CA-BB79-43AE-B7F4-9A9266208E0E}"/>
              </a:ext>
            </a:extLst>
          </p:cNvPr>
          <p:cNvSpPr txBox="1"/>
          <p:nvPr/>
        </p:nvSpPr>
        <p:spPr>
          <a:xfrm>
            <a:off x="571500" y="2231469"/>
            <a:ext cx="3505200" cy="2031325"/>
          </a:xfrm>
          <a:prstGeom prst="rect">
            <a:avLst/>
          </a:prstGeom>
          <a:noFill/>
        </p:spPr>
        <p:txBody>
          <a:bodyPr wrap="square" rtlCol="0">
            <a:spAutoFit/>
          </a:bodyPr>
          <a:lstStyle/>
          <a:p>
            <a:pPr algn="ctr"/>
            <a:r>
              <a:rPr lang="en-US" b="1" i="1" dirty="0"/>
              <a:t>“This biological safety cabinet is defective. My supervisor agreed that as long as I use my PPE I can do the work. We are using the grant money left to go to a conference rather than to fix the equipment”.</a:t>
            </a:r>
          </a:p>
        </p:txBody>
      </p:sp>
    </p:spTree>
    <p:extLst>
      <p:ext uri="{BB962C8B-B14F-4D97-AF65-F5344CB8AC3E}">
        <p14:creationId xmlns:p14="http://schemas.microsoft.com/office/powerpoint/2010/main" val="26548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20885 0.02384 C 0.20017 0.03958 0.18021 0.01806 0.17048 0.03218 C 0.17135 0.03958 0.17118 0.04745 0.17309 0.05463 C 0.18107 0.08565 0.2243 0.09167 0.24357 0.09514 C 0.26146 0.09398 0.27934 0.09375 0.29722 0.09167 C 0.31284 0.08981 0.32656 0.07384 0.33472 0.05718 C 0.33698 0.05278 0.33628 0.04838 0.33923 0.04514 C 0.34687 0.04676 0.35225 0.05255 0.35798 0.05949 C 0.33038 0.10556 0.26927 0.10532 0.22934 0.10718 C 0.20243 0.10463 0.16284 0.11204 0.14548 0.07616 C 0.13767 0.01412 0.20521 -0.01991 0.23923 -0.02986 C 0.25295 -0.0338 0.26718 -0.03472 0.28107 -0.03704 C 0.29514 -0.03495 0.30937 -0.03565 0.32309 -0.03102 C 0.35538 -0.02014 0.39652 0.01134 0.41597 0.04884 C 0.41701 0.05347 0.41892 0.06157 0.41857 0.06667 C 0.41771 0.07824 0.41718 0.09028 0.41423 0.10116 C 0.41267 0.10718 0.39722 0.12245 0.39444 0.125 C 0.36875 0.14768 0.33003 0.1463 0.30069 0.14745 C 0.29392 0.1456 0.28715 0.14213 0.28021 0.14143 C 0.24948 0.13935 0.23541 0.18333 0.22934 0.21551 C 0.23194 0.25903 0.2283 0.28241 0.24548 0.31875 C 0.28264 0.39792 0.36944 0.40278 0.43107 0.40694 C 0.46684 0.40278 0.4783 0.40903 0.5026 0.38796 C 0.51892 0.32153 0.48003 0.25949 0.45521 0.20833 C 0.45173 0.20139 0.44618 0.18333 0.4401 0.17731 C 0.42448 0.16204 0.40208 0.15995 0.38385 0.15718 C 0.36389 0.16042 0.34357 0.16065 0.32396 0.16667 C 0.2868 0.17801 0.25694 0.2213 0.24444 0.26667 C 0.24218 0.28843 0.23941 0.29977 0.24444 0.32222 C 0.26771 0.42685 0.37205 0.44768 0.4401 0.45116 C 0.49097 0.44606 0.54757 0.44606 0.59444 0.41412 C 0.60243 0.40185 0.60434 0.39491 0.60521 0.37824 C 0.59965 0.32569 0.58211 0.2963 0.55972 0.25 C 0.55677 0.24398 0.55486 0.23727 0.5526 0.23079 C 0.55191 0.22893 0.54913 0.22454 0.55069 0.225 C 0.56267 0.2287 0.57066 0.24421 0.57934 0.25579 C 0.58715 0.26643 0.59461 0.27731 0.60173 0.28912 C 0.61545 0.31157 0.62413 0.33403 0.63646 0.35718 C 0.62864 0.37268 0.60295 0.37037 0.59184 0.3713 C 0.54201 0.37546 0.50503 0.37407 0.45069 0.37477 C 0.39062 0.37824 0.32986 0.38241 0.27048 0.36782 C 0.25399 0.35856 0.246 0.34954 0.23923 0.32708 C 0.24097 0.31458 0.2408 0.30116 0.24444 0.28912 C 0.26406 0.22407 0.32934 0.15579 0.38021 0.14398 C 0.39548 0.14005 0.41128 0.14213 0.42673 0.14143 C 0.44427 0.14768 0.46267 0.15069 0.47934 0.16065 C 0.52291 0.18657 0.57031 0.2419 0.59357 0.29884 C 0.57656 0.38171 0.51614 0.39491 0.46059 0.40833 C 0.42048 0.40417 0.38003 0.40278 0.3401 0.3963 C 0.31024 0.39143 0.2809 0.36481 0.26857 0.32847 C 0.26458 0.31667 0.26632 0.29306 0.25798 0.28565 C 0.22482 0.31736 0.20868 0.37338 0.19548 0.42245 C 0.19444 0.44282 0.19097 0.47593 0.19722 0.4963 C 0.21701 0.55995 0.27205 0.56042 0.3151 0.56296 C 0.36857 0.55833 0.41996 0.55347 0.47222 0.53796 C 0.48941 0.53287 0.50642 0.52662 0.52309 0.51898 C 0.53524 0.51343 0.55885 0.5 0.55885 0.50023 C 0.57031 0.48727 0.5743 0.47662 0.58021 0.45833 C 0.58316 0.41296 0.57725 0.38657 0.55885 0.34606 C 0.52621 0.27477 0.49791 0.175 0.43385 0.14143 C 0.41857 0.14398 0.40295 0.14352 0.38819 0.14884 C 0.34896 0.1625 0.30798 0.20694 0.28021 0.24398 C 0.22586 0.31597 0.16215 0.38796 0.15069 0.49514 C 0.15225 0.50509 0.15191 0.51597 0.15521 0.525 C 0.16701 0.55718 0.20382 0.55417 0.22482 0.55579 C 0.30156 0.54676 0.35225 0.51713 0.42309 0.47616 C 0.43316 0.47037 0.44444 0.46759 0.45347 0.45949 C 0.47656 0.43889 0.49791 0.42755 0.52482 0.41898 C 0.54409 0.42268 0.56406 0.4206 0.57569 0.44398 C 0.57326 0.46111 0.53576 0.48056 0.52934 0.48565 C 0.51875 0.49352 0.47309 0.50556 0.46423 0.50833 C 0.43576 0.51736 0.40694 0.52384 0.37847 0.53333 C 0.36597 0.53727 0.35416 0.54444 0.34184 0.54884 C 0.33177 0.55231 0.32152 0.5544 0.31146 0.55718 C 0.25972 0.55255 0.20711 0.55278 0.18385 0.48056 C 0.17639 0.4206 0.20625 0.35093 0.24982 0.32963 C 0.26371 0.32268 0.27396 0.32431 0.28923 0.32361 C 0.3151 0.32986 0.34184 0.33125 0.36684 0.34167 C 0.40173 0.35625 0.41944 0.39653 0.42673 0.44051 C 0.42465 0.44954 0.42396 0.45949 0.42048 0.46782 C 0.4151 0.48056 0.39618 0.49352 0.38819 0.49745 C 0.35625 0.51343 0.31979 0.51111 0.28646 0.51296 C 0.30191 0.54143 0.31996 0.55463 0.34548 0.55718 C 0.35781 0.55324 0.36927 0.55 0.38107 0.54398 C 0.41684 0.55926 0.46163 0.5544 0.49809 0.55718 C 0.56336 0.56227 0.62795 0.56968 0.69271 0.58218 C 0.72621 0.57731 0.7217 0.58495 0.7151 0.54051 C 0.71336 0.52917 0.71458 0.53241 0.71146 0.52616 C 0.70902 0.53194 0.70781 0.53843 0.70521 0.54398 C 0.69583 0.56389 0.68055 0.57083 0.66423 0.57616 C 0.51059 0.56782 0.57604 0.5706 0.46771 0.56667 C 0.44878 0.56458 0.43437 0.55694 0.42396 0.53449 C 0.42257 0.52685 0.42673 0.50625 0.41944 0.51898 C 0.41597 0.5331 0.41319 0.56296 0.41319 0.56319 C 0.41406 0.57338 0.41441 0.5838 0.41597 0.59398 C 0.41961 0.61921 0.43836 0.63009 0.45347 0.64051 C 0.44045 0.64606 0.43021 0.63356 0.42569 0.65347 C 0.42847 0.6588 0.42656 0.65718 0.43194 0.65718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26" y="28634"/>
                                    </p:animMotion>
                                  </p:childTnLst>
                                </p:cTn>
                              </p:par>
                              <p:par>
                                <p:cTn id="7" presetID="0" presetClass="path" presetSubtype="0" accel="50000" decel="50000" fill="hold" grpId="0" nodeType="withEffect">
                                  <p:stCondLst>
                                    <p:cond delay="0"/>
                                  </p:stCondLst>
                                  <p:childTnLst>
                                    <p:animMotion origin="layout" path="M 3.33333E-6 -0.04907 C -0.00209 -0.02662 -0.0158 -0.00694 -0.02865 0.00694 C -0.04132 0.0206 -0.04254 0.025 -0.05799 0.03565 C -0.08768 0.05532 -0.12084 0.06319 -0.15261 0.07361 C -0.16198 0.08148 -0.15973 0.06667 -0.15799 0.05787 C -0.15504 0.04306 -0.14966 0.02824 -0.14202 0.01643 C -0.12865 -0.0044 -0.10243 -0.0338 -0.0849 -0.04653 C -0.01806 -0.0963 0.05538 -0.12245 0.13125 -0.12639 C 0.15416 -0.12245 0.16927 -0.12176 0.18385 -0.09792 C 0.18576 -0.08935 0.1868 -0.08056 0.1875 -0.07153 C 0.18784 -0.06713 0.18628 -0.06111 0.18836 -0.05741 C 0.19045 -0.0537 0.19826 -0.05255 0.19826 -0.05232 C 0.20868 -0.05417 0.21909 -0.05509 0.22951 -0.05741 C 0.23489 -0.05857 0.24288 -0.07037 0.24288 -0.07014 C 0.23177 -0.12454 0.1934 -0.13171 0.15625 -0.13819 C 0.1401 -0.13657 0.12378 -0.13773 0.10798 -0.13357 C 0.0993 -0.13171 0.0684 -0.10509 0.06336 -0.10023 C 0.03229 -0.07014 -0.00504 -0.02963 -0.01528 0.02245 C -0.01545 0.02593 -0.01632 0.0294 -0.01632 0.0331 C -0.01632 0.05231 -0.01111 0.05463 0.00173 0.05926 C 0.04896 0.04954 0.10573 0.03079 0.13385 -0.02662 C 0.13993 -0.06389 0.11961 -0.07199 0.09722 -0.08472 C 0.07413 -0.08218 0.05069 -0.08148 0.0276 -0.07639 C -0.01129 -0.06782 -0.05139 -0.02523 -0.07414 0.01643 C -0.08681 0.06944 -0.03525 0.05995 -0.01077 0.06181 C 0.01996 0.05833 0.05052 0.0537 0.08125 0.05093 C 0.10277 0.05718 0.09271 0.05139 0.05711 0.08079 C 0.04323 0.09236 0.02656 0.09653 0.01076 0.10231 C -0.03698 0.11944 -0.08698 0.12292 -0.13577 0.13079 C -0.13976 0.13032 -0.1724 0.13403 -0.1849 0.12361 C -0.18959 0.1125 -0.19254 0.08657 -0.17952 0.09005 C -0.1757 0.09468 -0.17379 0.10208 -0.17136 0.1081 C -0.16545 0.14861 -0.16545 0.13796 -0.17674 0.20694 C -0.19306 0.30671 -0.26598 0.32361 -0.33039 0.33796 C -0.4474 0.33588 -0.39618 0.33542 -0.36511 0.33912 C -0.34792 0.3412 -0.33056 0.34375 -0.31337 0.3463 C -0.22066 0.34074 -0.11372 0.35509 -0.02952 0.28681 C -0.01354 0.25602 -0.01702 0.2331 -0.02952 0.19259 C -0.04723 0.13495 -0.09132 0.10301 -0.13299 0.08657 C -0.14879 0.08796 -0.16493 0.08588 -0.18039 0.09005 C -0.204 0.09676 -0.23039 0.12106 -0.24914 0.13912 C -0.29497 0.18287 -0.33681 0.23356 -0.3474 0.30926 C -0.34132 0.3588 -0.35243 0.38056 -0.32136 0.3963 C -0.31407 0.39977 -0.30591 0.40023 -0.29827 0.40231 C -0.27084 0.39676 -0.24289 0.39537 -0.21615 0.38565 C -0.15695 0.36435 -0.10608 0.325 -0.04549 0.31065 C -0.02292 0.31551 -0.04809 0.32639 -0.0599 0.3331 C -0.07552 0.3419 -0.12361 0.36111 -0.1375 0.36528 C -0.16806 0.37454 -0.21615 0.38171 -0.24636 0.38912 C -0.28664 0.39884 -0.32674 0.40949 -0.36702 0.41898 C -0.39184 0.41435 -0.40104 0.42407 -0.40365 0.39745 C -0.39948 0.36319 -0.40018 0.36157 -0.38039 0.31412 C -0.354 0.25093 -0.33264 0.14745 -0.26789 0.14143 C -0.24184 0.14861 -0.24045 0.16296 -0.23039 0.19398 C -0.22934 0.23727 -0.22761 0.25116 -0.23577 0.30093 C -0.24306 0.34514 -0.27084 0.37801 -0.27952 0.4213 C -0.27917 0.425 -0.27969 0.42917 -0.27865 0.4331 C -0.27674 0.44028 -0.26268 0.4412 -0.25886 0.44259 C -0.24132 0.4331 -0.23143 0.41782 -0.21962 0.39838 C -0.21927 0.41319 -0.22136 0.42824 -0.21875 0.44259 C -0.21129 0.48426 -0.2007 0.52477 -0.19011 0.56505 C -0.18455 0.58634 -0.16302 0.59977 -0.14914 0.60694 C -0.11736 0.62361 -0.08368 0.63009 -0.05 0.63565 C -0.02292 0.63287 -0.01129 0.64468 -0.00712 0.61528 C -0.0158 0.56134 -0.0092 0.58727 -0.0349 0.5213 C -0.04844 0.48657 -0.06146 0.44444 -0.0849 0.42014 C -0.09323 0.41157 -0.10365 0.4088 -0.11337 0.40463 C -0.13212 0.40741 -0.15122 0.40787 -0.16962 0.41296 C -0.17726 0.41505 -0.1842 0.42106 -0.19115 0.42569 C -0.21424 0.44143 -0.23039 0.45856 -0.23837 0.49143 C -0.23976 0.52083 -0.2382 0.55023 -0.23125 0.57847 C -0.23004 0.58333 -0.22795 0.5875 -0.22674 0.59236 C -0.225 0.59931 -0.2224 0.61296 -0.2224 0.61319 C -0.22934 0.62431 -0.22396 0.61829 -0.23664 0.62361 C -0.25816 0.63241 -0.27761 0.63704 -0.3 0.64028 C -0.31528 0.63727 -0.3257 0.64005 -0.3349 0.62454 C -0.3375 0.61065 -0.33229 0.59167 -0.32674 0.57963 C -0.31841 0.56157 -0.30886 0.54468 -0.3 0.52731 C -0.28177 0.49097 -0.27379 0.47847 -0.23664 0.47245 C -0.21893 0.46968 -0.20087 0.46921 -0.18299 0.46759 C -0.11875 0.47523 -0.03438 0.47963 0.00711 0.5581 C 0.01493 0.59213 -0.00608 0.6088 -0.02674 0.62014 C -0.06233 0.63958 -0.09948 0.64421 -0.1375 0.6463 C -0.17275 0.63889 -0.19584 0.63542 -0.21164 0.58889 C -0.21719 0.54028 -0.19983 0.50949 -0.18386 0.46759 C -0.16216 0.41088 -0.13941 0.35116 -0.10539 0.30579 C -0.10087 0.26829 -0.09341 0.23264 -0.08577 0.1963 C -0.08177 0.17755 -0.07917 0.14931 -0.06875 0.13426 C -0.06164 0.10995 -0.0533 0.08634 -0.04462 0.06273 C -0.0375 0.04421 -0.02691 0.02801 -0.02136 0.0081 C -0.01823 -0.00301 -0.01424 -0.01898 -0.0099 -0.03009 C -0.00799 -0.03449 -0.00573 -0.03889 -0.00365 -0.04306 C -0.00209 -0.04653 0.00086 -0.0537 0.00086 -0.05347 C -0.00018 -0.04977 3.33333E-6 -0.05139 3.33333E-6 -0.04907 Z " pathEditMode="relative" rAng="0" ptsTypes="AAAAAAAAAAAAAAAAAAAAAAAAAAAAAAAAAAAAAAAAAAAAAAAAAAAAAAAAAAAAAAAAAAAAAAAAAAAAAAAAAAAAAAAAAAAAAA">
                                      <p:cBhvr>
                                        <p:cTn id="8" dur="2000" fill="hold"/>
                                        <p:tgtEl>
                                          <p:spTgt spid="5"/>
                                        </p:tgtEl>
                                        <p:attrNameLst>
                                          <p:attrName>ppt_x</p:attrName>
                                          <p:attrName>ppt_y</p:attrName>
                                        </p:attrNameLst>
                                      </p:cBhvr>
                                      <p:rCtr x="-8038" y="3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0"/>
            <a:ext cx="7772400" cy="1981200"/>
          </a:xfrm>
        </p:spPr>
        <p:txBody>
          <a:bodyPr rtlCol="0">
            <a:normAutofit fontScale="90000"/>
          </a:bodyPr>
          <a:lstStyle/>
          <a:p>
            <a:pPr eaLnBrk="1" fontAlgn="auto" hangingPunct="1">
              <a:spcAft>
                <a:spcPts val="0"/>
              </a:spcAft>
              <a:defRPr/>
            </a:pP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Culture is…</a:t>
            </a:r>
            <a:br>
              <a:rPr lang="en-US" b="1" dirty="0">
                <a:solidFill>
                  <a:srgbClr val="FF0000"/>
                </a:solidFill>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t>
            </a:r>
            <a:r>
              <a:rPr lang="en-US" dirty="0"/>
              <a:t>____________________</a:t>
            </a:r>
          </a:p>
        </p:txBody>
      </p:sp>
      <p:sp>
        <p:nvSpPr>
          <p:cNvPr id="4" name="TextBox 3"/>
          <p:cNvSpPr txBox="1">
            <a:spLocks noChangeArrowheads="1"/>
          </p:cNvSpPr>
          <p:nvPr/>
        </p:nvSpPr>
        <p:spPr bwMode="auto">
          <a:xfrm>
            <a:off x="152400" y="332520"/>
            <a:ext cx="3810000" cy="95410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800" b="1" dirty="0">
                <a:effectLst>
                  <a:outerShdw blurRad="38100" dist="38100" dir="2700000" algn="tl">
                    <a:srgbClr val="000000">
                      <a:alpha val="43137"/>
                    </a:srgbClr>
                  </a:outerShdw>
                </a:effectLst>
                <a:latin typeface="Calibri" pitchFamily="34" charset="0"/>
              </a:rPr>
              <a:t>An assembly of organizational policies</a:t>
            </a:r>
          </a:p>
        </p:txBody>
      </p:sp>
      <p:sp>
        <p:nvSpPr>
          <p:cNvPr id="5" name="TextBox 4"/>
          <p:cNvSpPr txBox="1">
            <a:spLocks noChangeArrowheads="1"/>
          </p:cNvSpPr>
          <p:nvPr/>
        </p:nvSpPr>
        <p:spPr bwMode="auto">
          <a:xfrm>
            <a:off x="4267200" y="332520"/>
            <a:ext cx="4724400" cy="95410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800" b="1" dirty="0">
                <a:effectLst>
                  <a:outerShdw blurRad="38100" dist="38100" dir="2700000" algn="tl">
                    <a:srgbClr val="000000">
                      <a:alpha val="43137"/>
                    </a:srgbClr>
                  </a:outerShdw>
                </a:effectLst>
                <a:latin typeface="Calibri" pitchFamily="34" charset="0"/>
              </a:rPr>
              <a:t>The way we really get things done</a:t>
            </a:r>
          </a:p>
        </p:txBody>
      </p:sp>
      <p:sp>
        <p:nvSpPr>
          <p:cNvPr id="6" name="TextBox 5"/>
          <p:cNvSpPr txBox="1">
            <a:spLocks noChangeArrowheads="1"/>
          </p:cNvSpPr>
          <p:nvPr/>
        </p:nvSpPr>
        <p:spPr bwMode="auto">
          <a:xfrm>
            <a:off x="167489" y="1447800"/>
            <a:ext cx="3810000" cy="95410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800" b="1" dirty="0">
                <a:effectLst>
                  <a:outerShdw blurRad="38100" dist="38100" dir="2700000" algn="tl">
                    <a:srgbClr val="000000">
                      <a:alpha val="43137"/>
                    </a:srgbClr>
                  </a:outerShdw>
                </a:effectLst>
                <a:latin typeface="Calibri" pitchFamily="34" charset="0"/>
              </a:rPr>
              <a:t>The way we say we get things done</a:t>
            </a:r>
          </a:p>
        </p:txBody>
      </p:sp>
      <p:sp>
        <p:nvSpPr>
          <p:cNvPr id="7" name="TextBox 6"/>
          <p:cNvSpPr txBox="1">
            <a:spLocks noChangeArrowheads="1"/>
          </p:cNvSpPr>
          <p:nvPr/>
        </p:nvSpPr>
        <p:spPr bwMode="auto">
          <a:xfrm>
            <a:off x="4267200" y="1447800"/>
            <a:ext cx="4724400" cy="13849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800" b="1" dirty="0">
                <a:effectLst>
                  <a:outerShdw blurRad="38100" dist="38100" dir="2700000" algn="tl">
                    <a:srgbClr val="000000">
                      <a:alpha val="43137"/>
                    </a:srgbClr>
                  </a:outerShdw>
                </a:effectLst>
                <a:latin typeface="Calibri" pitchFamily="34" charset="0"/>
              </a:rPr>
              <a:t>An assembly of attitudes, beliefs, and patterns of behavior</a:t>
            </a:r>
          </a:p>
        </p:txBody>
      </p:sp>
      <p:sp>
        <p:nvSpPr>
          <p:cNvPr id="2055" name="TextBox 7"/>
          <p:cNvSpPr txBox="1">
            <a:spLocks noChangeArrowheads="1"/>
          </p:cNvSpPr>
          <p:nvPr/>
        </p:nvSpPr>
        <p:spPr bwMode="auto">
          <a:xfrm>
            <a:off x="1524000" y="64008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1.85185E-6 C -0.00712 -0.00879 -0.01424 0.00162 -0.02066 0.00718 C -0.02379 0.00996 -0.02605 0.01435 -0.02865 0.01783 C -0.02987 0.01945 -0.0323 0.02269 -0.0323 0.02269 C -0.03907 0.04121 -0.04462 0.05926 -0.04653 0.07986 C -0.04618 0.0882 -0.04671 0.09653 -0.04566 0.10486 C -0.04445 0.11482 -0.02934 0.1169 -0.02414 0.11921 C -0.01233 0.11806 -0.00035 0.11736 0.01145 0.11551 C 0.02656 0.1132 0.03993 0.10625 0.0552 0.10486 C 0.06649 0.10232 0.07812 0.10023 0.08923 0.09537 C 0.09496 0.09283 0.09913 0.08773 0.1052 0.08588 C 0.1177 0.08195 0.13107 0.08148 0.14375 0.07986 C 0.15468 0.08056 0.16579 0.08033 0.17673 0.08218 C 0.18906 0.08426 0.20243 0.0963 0.21336 0.10371 C 0.21666 0.10972 0.21875 0.11181 0.22048 0.11921 C 0.22204 0.13982 0.22638 0.15695 0.21145 0.16921 C 0.20382 0.16181 0.19114 0.15972 0.18211 0.15718 C 0.16927 0.15787 0.15659 0.15833 0.14375 0.15949 C 0.13576 0.16019 0.13177 0.16991 0.125 0.17269 C 0.11579 0.17662 0.10573 0.17639 0.09635 0.17986 C 0.09027 0.18218 0.0842 0.18472 0.07829 0.1882 C 0.07343 0.19121 0.06406 0.19884 0.06406 0.19884 C 0.06024 0.2213 0.0809 0.24375 0.0927 0.25371 C 0.12986 0.28519 0.17864 0.28773 0.22135 0.28935 C 0.24878 0.28727 0.26632 0.29421 0.28559 0.27269 C 0.29288 0.25394 0.28715 0.24908 0.28125 0.225 C 0.28437 0.2125 0.31284 0.19977 0.31875 0.19653 C 0.34878 0.18009 0.3776 0.16991 0.40972 0.16551 C 0.4467 0.17083 0.45798 0.16019 0.46875 0.20255 C 0.45989 0.24167 0.45902 0.23773 0.44097 0.26667 C 0.43333 0.27917 0.42621 0.29213 0.41875 0.30486 C 0.41371 0.31343 0.40555 0.31759 0.39895 0.32384 C 0.36996 0.35139 0.3302 0.34838 0.29635 0.35 C 0.2684 0.34908 0.23593 0.35185 0.20711 0.34421 C 0.20104 0.34051 0.19739 0.33727 0.1927 0.33102 C 0.18645 0.31343 0.19323 0.28958 0.19895 0.27384 C 0.23802 0.16736 0.25382 0.10833 0.31059 0.03588 C 0.31632 0.02847 0.33541 0.02824 0.3427 0.02755 C 0.35816 0.0294 0.37395 0.02824 0.38923 0.03333 C 0.45017 0.05394 0.48993 0.12871 0.50625 0.20486 C 0.50451 0.22546 0.50434 0.24653 0.50086 0.26667 C 0.49166 0.32037 0.44444 0.35347 0.40885 0.36551 C 0.32013 0.39514 0.22882 0.39051 0.13836 0.40116 C 0.08906 0.37708 0.05416 0.35671 0.00086 0.34653 C -0.01875 0.34954 -0.03889 0.35 -0.05816 0.35602 C -0.06511 0.35787 -0.07084 0.36528 -0.07691 0.37037 C -0.10209 0.39167 -0.11511 0.42269 -0.12605 0.45833 C -0.12726 0.47408 -0.12848 0.47824 -0.1224 0.49653 C -0.11233 0.52685 -0.06875 0.52338 -0.05 0.525 C 0.02743 0.51921 -0.00868 0.525 0.05885 0.50949 C 0.07448 0.50579 0.08715 0.4963 0.10156 0.48935 C 0.10694 0.48681 0.1177 0.48218 0.1177 0.48218 C 0.11336 0.51181 0.11458 0.55371 0.13385 0.57384 C 0.14861 0.58912 0.16024 0.58773 0.1776 0.59051 C 0.19878 0.58704 0.21996 0.58449 0.24097 0.57986 C 0.28437 0.57037 0.26336 0.56945 0.3052 0.55602 C 0.32725 0.54884 0.35052 0.54792 0.37309 0.54283 C 0.37829 0.54514 0.39132 0.54306 0.38923 0.55 C 0.38611 0.56019 0.37413 0.55903 0.36684 0.5632 C 0.32864 0.58426 0.29253 0.60139 0.25173 0.61204 C 0.21406 0.6088 0.20538 0.61968 0.18472 0.59653 C 0.17465 0.56412 0.19166 0.54236 0.21145 0.525 C 0.24739 0.49329 0.28263 0.47986 0.325 0.47153 C 0.34913 0.47269 0.37326 0.4713 0.39704 0.475 C 0.41163 0.47732 0.43454 0.49722 0.44722 0.50833 C 0.44635 0.51343 0.44618 0.51898 0.44444 0.52384 C 0.44357 0.52662 0.4335 0.53982 0.43298 0.54051 C 0.40937 0.56921 0.38281 0.58843 0.35069 0.59653 C 0.34323 0.59838 0.33541 0.59884 0.32743 0.6 C 0.28923 0.59908 0.20711 0.60671 0.16875 0.56435 C 0.14461 0.5375 0.13559 0.49259 0.12222 0.45718 C 0.09965 0.39746 0.09982 0.4125 0.08211 0.33704 C 0.07882 0.32292 0.07812 0.30625 0.07395 0.29283 C 0.06128 0.25116 0.04027 0.21134 0.03385 0.16667 C 0.03298 0.1507 0.0302 0.13634 0.02934 0.12037 C 0.02829 0.07292 0.03038 0.09398 0.025 0.05718 C 0.02361 0.04815 0.02135 0.02986 0.02135 0.02986 C 0.021 0.025 0.0217 0.02014 0.02048 0.01551 C 0.01996 0.01366 0.01805 0.0132 0.01684 0.01204 C 0.01354 0.00926 0.00885 0.00602 0.00625 0.00255 C 0.00486 0.0007 0.00451 -0.00347 0.0026 -0.00347 C 0.00138 -0.00347 0.00086 -0.00116 8.33333E-7 -1.85185E-6 Z " pathEditMode="relative" ptsTypes="f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94444E-6 3.7037E-7 C -0.02291 -0.00579 -0.05937 0.02153 -0.07413 0.04398 C -0.07743 0.04907 -0.09132 0.08079 -0.09739 0.08333 C -0.11215 0.0963 -0.0934 0.08055 -0.14201 0.08796 C -0.17187 0.09259 -0.20156 0.10903 -0.22951 0.12268 C -0.23524 0.12824 -0.24114 0.13333 -0.24653 0.13935 C -0.25399 0.14768 -0.26146 0.16088 -0.26962 0.16898 C -0.27465 0.16296 -0.27187 0.16481 -0.28212 0.17731 C -0.30312 0.20301 -0.32291 0.23241 -0.33576 0.26667 C -0.34635 0.33843 -0.30399 0.35509 -0.26076 0.35718 C -0.23229 0.35255 -0.1934 0.34907 -0.17326 0.31782 C -0.16337 0.28611 -0.16614 0.25532 -0.16528 0.22014 C -0.15052 0.22222 -0.13819 0.22523 -0.12413 0.23102 C -0.11024 0.24444 -0.09913 0.25995 -0.08923 0.27847 C -0.08594 0.29305 -0.07969 0.32801 -0.09653 0.33333 C -0.0993 0.33426 -0.0941 0.32639 -0.09201 0.32384 C -0.0809 0.31111 -0.06875 0.3 -0.05712 0.28796 C -0.04444 0.275 -0.02882 0.26829 -0.01423 0.25949 C 0.03577 0.22917 0.08108 0.21366 0.13577 0.21065 C 0.16493 0.21736 0.18924 0.2243 0.21077 0.25231 C 0.22535 0.31204 0.15243 0.32338 0.12413 0.32616 C 0.10938 0.32778 0.09445 0.32778 0.07952 0.32847 C 0.02066 0.31968 -0.00017 0.33009 -0.03489 0.275 C -0.03715 0.2669 -0.04149 0.2544 -0.04114 0.24514 C -0.03889 0.18287 0.00122 0.11088 0.04636 0.09282 C 0.0559 0.09676 0.0665 0.09768 0.075 0.10463 C 0.09584 0.12199 0.1158 0.17338 0.12327 0.20463 C 0.125 0.22083 0.1099 0.23218 0.1 0.23796 C 0.06146 0.26042 0.01719 0.26782 -0.02413 0.27268 C -0.07951 0.27176 -0.11979 0.27245 -0.17239 0.27384 C -0.20295 0.27755 -0.23229 0.28426 -0.25903 0.30602 C -0.27205 0.31667 -0.28125 0.33403 -0.29028 0.35 C -0.2934 0.36389 -0.2941 0.36389 -0.29375 0.38102 C -0.29271 0.43171 -0.29913 0.47593 -0.25625 0.48449 C -0.22309 0.47893 -0.20347 0.47315 -0.17413 0.45347 C -0.15052 0.42037 -0.14566 0.39954 -0.13576 0.35602 C -0.13021 0.30347 -0.12118 0.18356 -0.17673 0.17014 C -0.22083 0.17662 -0.24201 0.20347 -0.26875 0.25116 C -0.31198 0.32801 -0.34705 0.37037 -0.36701 0.44884 C -0.36788 0.45856 -0.36962 0.46759 -0.37048 0.47731 C -0.36996 0.48611 -0.37031 0.49491 -0.36875 0.50347 C -0.3684 0.50532 -0.36632 0.50579 -0.36528 0.50718 C -0.35677 0.51736 -0.3533 0.51782 -0.34114 0.51898 C -0.27847 0.50648 -0.21927 0.48843 -0.16423 0.44514 C -0.1566 0.43287 -0.14739 0.42199 -0.14114 0.40833 C -0.13472 0.39398 -0.13472 0.37477 -0.12673 0.3618 C -0.12413 0.35741 -0.1184 0.36343 -0.11423 0.36435 C -0.09757 0.36829 -0.09809 0.36921 -0.07864 0.37963 C -0.04028 0.40046 0.00938 0.42708 0.02413 0.48333 C 0.0224 0.49398 0.0224 0.50555 0.01875 0.51551 C 0.01389 0.52893 0.0059 0.53241 -0.00278 0.53796 C -0.00694 0.54074 -0.01267 0.54213 -0.01701 0.54282 C -0.02413 0.54398 -0.03837 0.54514 -0.03837 0.54514 C -0.05816 0.55139 -0.07899 0.5537 -0.09913 0.55602 C -0.1243 0.55324 -0.13923 0.55856 -0.15173 0.53102 C -0.15555 0.5088 -0.15694 0.50579 -0.15087 0.47268 C -0.14375 0.43426 -0.12222 0.37106 -0.09739 0.3463 C -0.08264 0.3 -0.06493 0.25417 -0.05173 0.20718 C -0.04583 0.18634 -0.0401 0.15694 -0.02778 0.14051 C -0.02222 0.10579 -0.01545 0.06968 -0.00087 0.03935 C 0.00226 0.02616 0.0007 0.03449 -0.00087 0.00463 C -0.00104 -0.00023 -0.00312 0.00208 -1.94444E-6 3.7037E-7 Z " pathEditMode="relative" ptsTypes="ffffffffffffffffffffffffffffffffffffffffffffffffffffffffffffff">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27778E-6 3.33333E-6 C -0.01249 0.00069 -0.04374 0.00069 -0.05885 0.00717 C -0.08419 0.01805 -0.09808 0.03472 -0.11874 0.0537 C -0.11996 0.05856 -0.12152 0.06273 -0.12221 0.06782 C -0.11996 0.09977 -0.09826 0.10416 -0.0776 0.10602 C -0.03836 0.10069 -0.00017 0.08171 0.03838 0.07037 C 0.09463 0.0537 0.15261 0.04907 0.2099 0.04653 C 0.25869 0.05 0.26199 0.04745 0.29549 0.06065 C 0.29949 0.06389 0.3014 0.0669 0.30452 0.07153 C 0.31286 0.12708 0.25643 0.14375 0.22779 0.14884 C 0.21529 0.15115 0.20279 0.15139 0.19029 0.15231 C 0.17657 0.15347 0.16286 0.15393 0.14914 0.15486 C 0.09914 0.15231 0.03525 0.1669 -0.01249 0.13102 C -0.01718 0.12361 -0.01996 0.11736 -0.02221 0.10833 C -0.01701 0.06504 -0.02239 0.09328 0.00626 0.02986 C 0.03699 -0.03797 0.09497 -0.10556 0.15539 -0.11783 C 0.17154 -0.12107 0.1882 -0.11852 0.20452 -0.11898 C 0.22084 -0.11621 0.23786 -0.1169 0.25365 -0.11065 C 0.30417 -0.09051 0.35261 -0.02639 0.36424 0.04282 C 0.36147 0.08611 0.36581 0.12153 0.32865 0.1287 C 0.33838 0.14815 0.34254 0.16782 0.34827 0.19051 C 0.35678 0.26319 0.35435 0.35092 0.29549 0.38333 C 0.27136 0.39653 0.26303 0.39467 0.23664 0.39768 C 0.20695 0.3949 0.16824 0.3993 0.14115 0.375 C 0.13334 0.36782 0.12154 0.34907 0.11789 0.34051 C 0.11459 0.33287 0.11042 0.32592 0.10799 0.31782 C 0.10695 0.31435 0.10765 0.30926 0.10539 0.30717 C 0.104 0.30578 0.10174 0.30648 0.10001 0.30602 C 0.079 0.31828 0.06824 0.34722 0.05626 0.37153 C 0.05365 0.37685 0.04949 0.38055 0.04654 0.38565 C 0.04515 0.39398 0.04411 0.39653 0.04654 0.40717 C 0.04758 0.4118 0.05834 0.42407 0.06077 0.42615 C 0.07501 0.43842 0.09237 0.44537 0.10904 0.44768 C 0.12206 0.44606 0.13525 0.44583 0.14827 0.44282 C 0.17865 0.43565 0.20921 0.41528 0.23664 0.39653 C 0.25574 0.38333 0.27727 0.37083 0.29289 0.35 C 0.3007 0.30879 0.34532 0.27847 0.37327 0.27037 C 0.38178 0.26782 0.39046 0.26782 0.39914 0.26666 C 0.41372 0.26898 0.42865 0.26875 0.44289 0.27384 C 0.46251 0.28102 0.48143 0.30532 0.48924 0.32986 C 0.49567 0.38796 0.43577 0.38032 0.40799 0.38333 C 0.40452 0.38287 0.37275 0.38171 0.36251 0.37615 C 0.35852 0.37407 0.34341 0.35879 0.34115 0.35602 C 0.31945 0.33078 0.30279 0.30833 0.29115 0.27268 C 0.28977 0.25671 0.2915 0.24444 0.29654 0.22986 C 0.28074 0.20231 0.26546 0.17361 0.25001 0.14537 C 0.24115 0.12916 0.23786 0.11481 0.22414 0.10602 C 0.21338 0.08842 0.22206 0.10162 0.19376 0.07268 C 0.16806 0.04653 0.15157 0.03565 0.12414 0.02153 C 0.11233 0.02453 0.11008 0.01875 0.09827 0.01782 C 0.08612 0.0169 0.07379 0.0162 0.06164 0.01551 C 0.05661 0.01389 0.05174 0.00972 0.0474 0.00602 C 0.04602 0.00486 0.04549 0.00139 0.04376 0.00115 C 0.03664 3.33333E-6 0.02952 0.00046 0.0224 3.33333E-6 C 0.01529 -0.00301 0.00747 3.33333E-6 5.27778E-6 3.33333E-6 Z " pathEditMode="relative" ptsTypes="fffffffffffffffffffffffffffffffffffffffffffffffffffffff">
                                      <p:cBhvr>
                                        <p:cTn id="10" dur="2000" fill="hold"/>
                                        <p:tgtEl>
                                          <p:spTgt spid="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11979 -0.03218 C -0.12066 -0.02223 -0.12101 -0.01227 -0.1224 -0.00255 C -0.12378 0.00717 -0.12917 0.01921 -0.13316 0.02708 C -0.15104 0.06458 -0.16858 0.07407 -0.19931 0.08796 C -0.2066 0.0912 -0.21181 0.0949 -0.21979 0.09629 C -0.23403 0.10139 -0.22795 0.09977 -0.23767 0.10231 C -0.24219 0.10139 -0.24861 0.10602 -0.25104 0.10115 C -0.25764 0.08703 -0.23333 0.03541 -0.23142 0.03078 C -0.21684 -0.00486 -0.19514 -0.05301 -0.16354 -0.06204 C -0.15851 -0.06111 -0.1533 -0.06135 -0.14826 -0.05949 C -0.13576 -0.0551 -0.12882 -0.03658 -0.12517 -0.02176 C -0.12257 0.00787 -0.12986 0.0287 -0.13767 0.0544 C -0.13976 0.06134 -0.14132 0.06828 -0.14306 0.075 C -0.1441 0.0787 -0.14549 0.08287 -0.14653 0.0868 C -0.14705 0.08865 -0.14826 0.09398 -0.14826 0.09421 C -0.13663 0.1044 -0.11649 0.08842 -0.10642 0.07963 C -0.07812 0.05486 -0.0401 0.02384 -0.02951 -0.02176 C -0.03316 -0.04283 -0.0316 -0.04607 -0.04826 -0.06435 C -0.07517 -0.09375 -0.06128 -0.08102 -0.08941 -0.10371 C -0.1066 -0.11806 -0.13802 -0.11898 -0.15729 -0.12153 C -0.17517 -0.11968 -0.19323 -0.12014 -0.21076 -0.11551 C -0.21858 -0.11366 -0.23194 -0.09792 -0.23767 -0.08959 C -0.24028 -0.08565 -0.24653 -0.07871 -0.24653 -0.07848 C -0.25399 -0.06412 -0.27222 -0.06528 -0.28403 -0.06204 C -0.29601 -0.0588 -0.30799 -0.05533 -0.31979 -0.05116 C -0.36875 -0.03357 -0.41337 -0.00741 -0.45903 0.02129 C -0.47847 0.03356 -0.49375 0.04375 -0.50903 0.06389 C -0.52205 0.0368 -0.49861 0.01273 -0.48681 -0.00486 C -0.47031 -0.02963 -0.45503 -0.04723 -0.42951 -0.05 C -0.41875 -0.04723 -0.40764 -0.04676 -0.3974 -0.04167 C -0.38177 -0.03403 -0.3783 -0.00579 -0.37431 0.0118 C -0.37587 0.0419 -0.37257 0.11227 -0.40365 0.11875 C -0.43281 0.11574 -0.44271 0.11504 -0.46615 0.0949 C -0.46997 0.08703 -0.47014 0.08217 -0.47153 0.07384 C -0.46753 0.03194 -0.46545 0.05578 -0.48056 0.03565 C -0.49097 0.0044 -0.49323 -0.01343 -0.48854 -0.05116 C -0.48663 -0.06667 -0.47361 -0.09306 -0.46892 -0.10602 C -0.44219 -0.17986 -0.4849 -0.08496 -0.42604 -0.20949 C -0.4151 -0.23241 -0.40573 -0.25324 -0.38854 -0.26783 C -0.38281 -0.26713 -0.37708 -0.26736 -0.37153 -0.26551 C -0.36684 -0.26389 -0.36267 -0.25996 -0.35816 -0.25718 C -0.35312 -0.25394 -0.33802 -0.25394 -0.3349 -0.25371 C -0.31632 -0.2507 -0.31146 -0.25695 -0.30556 -0.2382 C -0.30764 -0.22639 -0.30868 -0.21412 -0.31181 -0.20255 C -0.31476 -0.19167 -0.32882 -0.18033 -0.32326 -0.17153 C -0.31615 -0.16042 -0.30122 -0.16991 -0.29028 -0.16922 C -0.26684 -0.15787 -0.23247 -0.14769 -0.21806 -0.11806 C -0.21615 -0.10324 -0.21962 -0.09074 -0.22604 -0.07871 C -0.21128 -0.07269 -0.26233 -0.07523 -0.26354 -0.07523 C -0.28681 -0.07037 -0.31597 -0.06598 -0.33576 -0.04653 C -0.35052 -0.03218 -0.35365 -0.02385 -0.36441 -0.00718 C -0.37014 0.01898 -0.37309 0.05347 -0.34826 0.06296 C -0.34219 0.06527 -0.33576 0.06551 -0.32951 0.06643 C -0.27049 0.05671 -0.21771 0.02453 -0.16354 -0.00718 C -0.13767 -0.02223 -0.11354 -0.04005 -0.0849 -0.04283 C -0.06493 -0.04098 -0.05781 -0.04885 -0.05278 -0.02871 C -0.07257 0.03426 -0.12257 0.05347 -0.16979 0.05578 C -0.20382 0.04953 -0.23733 0.03958 -0.26441 0.00949 C -0.27934 -0.00695 -0.29479 -0.03889 -0.31615 -0.04283 C -0.32153 -0.04213 -0.32708 -0.04236 -0.33229 -0.04051 C -0.35556 -0.03264 -0.36892 0.01551 -0.37691 0.04282 C -0.37986 0.06319 -0.39028 0.1118 -0.37778 0.12847 C -0.3717 0.13657 -0.36233 0.1375 -0.35451 0.13912 C -0.34062 0.13657 -0.32587 0.13796 -0.31267 0.13171 C -0.28177 0.11736 -0.28524 0.07083 -0.29479 0.15717 C -0.2934 0.19815 -0.29983 0.2206 -0.26892 0.23078 C -0.25052 0.22777 -0.24497 0.23078 -0.2349 0.21296 C -0.2151 0.23148 -0.20208 0.25648 -0.19392 0.2868 C -0.19583 0.29953 -0.19809 0.31435 -0.20556 0.32384 C -0.21458 0.33495 -0.22743 0.33634 -0.23854 0.34143 C -0.24306 0.34768 -0.24948 0.34768 -0.25556 0.35 C -0.26858 0.35486 -0.26024 0.35115 -0.27153 0.35833 C -0.28455 0.36643 -0.27483 0.35879 -0.28767 0.37014 C -0.28854 0.37083 -0.29028 0.37245 -0.29028 0.37268 C -0.28594 0.38148 -0.29149 0.37245 -0.27778 0.37245 C -0.27656 0.37245 -0.27639 0.375 -0.27517 0.37615 C -0.27326 0.37754 -0.27101 0.37777 -0.26892 0.37824 C -0.25642 0.38217 -0.24323 0.38217 -0.23056 0.38449 C -0.21597 0.39051 -0.23056 0.38472 -0.19115 0.3868 C -0.17448 0.38773 -0.15781 0.39027 -0.14115 0.39166 C -0.13993 0.39213 -0.13802 0.3912 -0.13767 0.39282 C -0.13646 0.39838 -0.13958 0.40023 -0.14201 0.40231 C -0.14583 0.40069 -0.14826 0.39676 -0.15191 0.39583 C -0.16146 0.3949 -0.17101 0.39398 -0.18056 0.39282 C -0.19219 0.38588 -0.20243 0.37824 -0.21528 0.37615 C -0.22378 0.37268 -0.23542 0.37986 -0.24392 0.3831 C -0.24583 0.38703 -0.24653 0.39583 -0.24653 0.39606 " pathEditMode="relative" rAng="0" ptsTypes="AAAAAAAAAAAAAAAAAAAAAAAAAAAAAAAAAAAAAAAAAAAAAAAAAAAAAAAAAAAAAAAAAAAAAAAAAAAAAAAAAAAAAAA">
                                      <p:cBhvr>
                                        <p:cTn id="12" dur="2000" fill="hold"/>
                                        <p:tgtEl>
                                          <p:spTgt spid="7"/>
                                        </p:tgtEl>
                                        <p:attrNameLst>
                                          <p:attrName>ppt_x</p:attrName>
                                          <p:attrName>ppt_y</p:attrName>
                                        </p:attrNameLst>
                                      </p:cBhvr>
                                      <p:rCtr x="-15156"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534916"/>
            <a:ext cx="6419850" cy="1461498"/>
          </a:xfrm>
        </p:spPr>
        <p:txBody>
          <a:bodyPr rtlCol="0">
            <a:normAutofit fontScale="90000"/>
          </a:bodyPr>
          <a:lstStyle/>
          <a:p>
            <a:pPr>
              <a:defRPr/>
            </a:pPr>
            <a:r>
              <a:rPr lang="en-US" sz="2700" b="1" i="1" dirty="0">
                <a:effectLst>
                  <a:outerShdw blurRad="38100" dist="38100" dir="2700000" algn="tl">
                    <a:srgbClr val="000000">
                      <a:alpha val="43137"/>
                    </a:srgbClr>
                  </a:outerShdw>
                </a:effectLst>
              </a:rPr>
              <a:t>“Sniffing bacterial cultures on agar plates is a useful practice. The SOP says not to do this but everyone in my lab does it anyway.                    Why shouldn’t I?”</a:t>
            </a:r>
            <a:br>
              <a:rPr lang="en-US" sz="2700" b="1" i="1" dirty="0">
                <a:effectLst>
                  <a:outerShdw blurRad="38100" dist="38100" dir="2700000" algn="tl">
                    <a:srgbClr val="000000">
                      <a:alpha val="43137"/>
                    </a:srgbClr>
                  </a:outerShdw>
                </a:effectLst>
              </a:rPr>
            </a:br>
            <a:r>
              <a:rPr lang="en-US" sz="2700" b="1" i="1" dirty="0">
                <a:effectLst>
                  <a:outerShdw blurRad="38100" dist="38100" dir="2700000" algn="tl">
                    <a:srgbClr val="000000">
                      <a:alpha val="43137"/>
                    </a:srgbClr>
                  </a:outerShdw>
                </a:effectLst>
              </a:rPr>
              <a:t/>
            </a:r>
            <a:br>
              <a:rPr lang="en-US" sz="2700" b="1" i="1" dirty="0">
                <a:effectLst>
                  <a:outerShdw blurRad="38100" dist="38100" dir="2700000" algn="tl">
                    <a:srgbClr val="000000">
                      <a:alpha val="43137"/>
                    </a:srgbClr>
                  </a:outerShdw>
                </a:effectLst>
              </a:rPr>
            </a:br>
            <a:r>
              <a:rPr lang="en-US" sz="2700" b="1" i="1" dirty="0">
                <a:effectLst>
                  <a:outerShdw blurRad="38100" dist="38100" dir="2700000" algn="tl">
                    <a:srgbClr val="000000">
                      <a:alpha val="43137"/>
                    </a:srgbClr>
                  </a:outerShdw>
                </a:effectLst>
              </a:rPr>
              <a:t/>
            </a:r>
            <a:br>
              <a:rPr lang="en-US" sz="2700" b="1" i="1" dirty="0">
                <a:effectLst>
                  <a:outerShdw blurRad="38100" dist="38100" dir="2700000" algn="tl">
                    <a:srgbClr val="000000">
                      <a:alpha val="43137"/>
                    </a:srgbClr>
                  </a:outerShdw>
                </a:effectLst>
              </a:rPr>
            </a:br>
            <a:r>
              <a:rPr lang="en-US" sz="2700" b="1" i="1" dirty="0">
                <a:effectLst>
                  <a:outerShdw blurRad="38100" dist="38100" dir="2700000" algn="tl">
                    <a:srgbClr val="000000">
                      <a:alpha val="43137"/>
                    </a:srgbClr>
                  </a:outerShdw>
                </a:effectLst>
              </a:rPr>
              <a:t/>
            </a:r>
            <a:br>
              <a:rPr lang="en-US" sz="2700" b="1" i="1" dirty="0">
                <a:effectLst>
                  <a:outerShdw blurRad="38100" dist="38100" dir="2700000" algn="tl">
                    <a:srgbClr val="000000">
                      <a:alpha val="43137"/>
                    </a:srgbClr>
                  </a:outerShdw>
                </a:effectLst>
              </a:rPr>
            </a:br>
            <a:r>
              <a:rPr lang="en-US" sz="2700" b="1" i="1" dirty="0">
                <a:effectLst>
                  <a:outerShdw blurRad="38100" dist="38100" dir="2700000" algn="tl">
                    <a:srgbClr val="000000">
                      <a:alpha val="43137"/>
                    </a:srgbClr>
                  </a:outerShdw>
                </a:effectLst>
              </a:rPr>
              <a:t/>
            </a:r>
            <a:br>
              <a:rPr lang="en-US" sz="2700" b="1" i="1" dirty="0">
                <a:effectLst>
                  <a:outerShdw blurRad="38100" dist="38100" dir="2700000" algn="tl">
                    <a:srgbClr val="000000">
                      <a:alpha val="43137"/>
                    </a:srgbClr>
                  </a:outerShdw>
                </a:effectLst>
              </a:rPr>
            </a:br>
            <a:r>
              <a:rPr lang="en-US" i="1" dirty="0"/>
              <a:t/>
            </a:r>
            <a:br>
              <a:rPr lang="en-US" i="1" dirty="0"/>
            </a:br>
            <a:r>
              <a:rPr lang="en-US" dirty="0"/>
              <a:t>____________________</a:t>
            </a:r>
          </a:p>
        </p:txBody>
      </p:sp>
      <p:sp>
        <p:nvSpPr>
          <p:cNvPr id="4" name="TextBox 3"/>
          <p:cNvSpPr txBox="1">
            <a:spLocks noChangeArrowheads="1"/>
          </p:cNvSpPr>
          <p:nvPr/>
        </p:nvSpPr>
        <p:spPr bwMode="auto">
          <a:xfrm>
            <a:off x="381000" y="112574"/>
            <a:ext cx="5715000" cy="16312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000" b="1" dirty="0"/>
              <a:t>A. Don’t do it, even when the risk is low. A strong organizational culture will complement and reinforce the knowledge and skills acquired through biosafety and biosecurity training (including compliance with SOPs, rules, and regulations).</a:t>
            </a:r>
          </a:p>
        </p:txBody>
      </p:sp>
      <p:sp>
        <p:nvSpPr>
          <p:cNvPr id="5" name="TextBox 4"/>
          <p:cNvSpPr txBox="1">
            <a:spLocks noChangeArrowheads="1"/>
          </p:cNvSpPr>
          <p:nvPr/>
        </p:nvSpPr>
        <p:spPr bwMode="auto">
          <a:xfrm>
            <a:off x="6858000" y="112574"/>
            <a:ext cx="1847850" cy="16312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000" b="1" dirty="0">
                <a:latin typeface="Calibri" pitchFamily="34" charset="0"/>
              </a:rPr>
              <a:t>B. Go ahead. That’s the way we really get things done around here.</a:t>
            </a:r>
          </a:p>
        </p:txBody>
      </p:sp>
      <p:sp>
        <p:nvSpPr>
          <p:cNvPr id="2055" name="TextBox 7"/>
          <p:cNvSpPr txBox="1">
            <a:spLocks noChangeArrowheads="1"/>
          </p:cNvSpPr>
          <p:nvPr/>
        </p:nvSpPr>
        <p:spPr bwMode="auto">
          <a:xfrm>
            <a:off x="2457450" y="6302824"/>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pic>
        <p:nvPicPr>
          <p:cNvPr id="8" name="Picture 7" descr="A picture containing person, wall, woman, indoor&#10;&#10;Description generated with high confidence">
            <a:extLst>
              <a:ext uri="{FF2B5EF4-FFF2-40B4-BE49-F238E27FC236}">
                <a16:creationId xmlns:a16="http://schemas.microsoft.com/office/drawing/2014/main" xmlns="" id="{C1DDA3C2-DBA5-41BD-B7DC-C1DA34B2F6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534916"/>
            <a:ext cx="2286000" cy="2564942"/>
          </a:xfrm>
          <a:prstGeom prst="rect">
            <a:avLst/>
          </a:prstGeom>
        </p:spPr>
      </p:pic>
      <p:sp>
        <p:nvSpPr>
          <p:cNvPr id="9" name="Thought Bubble: Cloud 8">
            <a:extLst>
              <a:ext uri="{FF2B5EF4-FFF2-40B4-BE49-F238E27FC236}">
                <a16:creationId xmlns:a16="http://schemas.microsoft.com/office/drawing/2014/main" xmlns="" id="{3692FDD0-C9F3-49A1-A9B0-FCA5912C3F0F}"/>
              </a:ext>
            </a:extLst>
          </p:cNvPr>
          <p:cNvSpPr/>
          <p:nvPr/>
        </p:nvSpPr>
        <p:spPr>
          <a:xfrm>
            <a:off x="1905000" y="1905000"/>
            <a:ext cx="7086600" cy="1905000"/>
          </a:xfrm>
          <a:prstGeom prst="cloudCallout">
            <a:avLst>
              <a:gd name="adj1" fmla="val -56838"/>
              <a:gd name="adj2" fmla="val 63313"/>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xmlns="" id="{1B1D8E6B-6BB2-45F7-A785-688835E3E6A7}"/>
              </a:ext>
            </a:extLst>
          </p:cNvPr>
          <p:cNvSpPr/>
          <p:nvPr/>
        </p:nvSpPr>
        <p:spPr>
          <a:xfrm rot="806608">
            <a:off x="121142" y="2333151"/>
            <a:ext cx="1504548" cy="1219465"/>
          </a:xfrm>
          <a:prstGeom prst="cloudCallout">
            <a:avLst>
              <a:gd name="adj1" fmla="val -12206"/>
              <a:gd name="adj2" fmla="val 660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8F33B33-3DAA-471C-8024-A3F515C605DE}"/>
              </a:ext>
            </a:extLst>
          </p:cNvPr>
          <p:cNvSpPr txBox="1"/>
          <p:nvPr/>
        </p:nvSpPr>
        <p:spPr>
          <a:xfrm>
            <a:off x="177800" y="2536938"/>
            <a:ext cx="1383660" cy="738664"/>
          </a:xfrm>
          <a:prstGeom prst="rect">
            <a:avLst/>
          </a:prstGeom>
          <a:noFill/>
        </p:spPr>
        <p:txBody>
          <a:bodyPr wrap="square" rtlCol="0">
            <a:spAutoFit/>
          </a:bodyPr>
          <a:lstStyle/>
          <a:p>
            <a:pPr algn="ctr"/>
            <a:r>
              <a:rPr lang="en-US" sz="1400" b="1" i="1" dirty="0"/>
              <a:t>To sniff or not to sniff? That is the question…</a:t>
            </a:r>
          </a:p>
        </p:txBody>
      </p:sp>
    </p:spTree>
    <p:extLst>
      <p:ext uri="{BB962C8B-B14F-4D97-AF65-F5344CB8AC3E}">
        <p14:creationId xmlns:p14="http://schemas.microsoft.com/office/powerpoint/2010/main" val="308535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479 -0.06968 C 0.03611 -0.05394 0.01614 -0.0757 0.00642 -0.06135 C 0.00729 -0.05394 0.00711 -0.04607 0.00902 -0.03889 C 0.01701 -0.00788 0.06024 -0.00186 0.07951 0.00162 C 0.09739 0.00046 0.11527 0.00023 0.13316 -0.00186 C 0.14878 -0.00371 0.1625 -0.01991 0.17066 -0.03635 C 0.17291 -0.04075 0.17222 -0.04514 0.17517 -0.04838 C 0.18281 -0.04676 0.18819 -0.04098 0.19392 -0.03426 C 0.16632 0.01203 0.10521 0.0118 0.06527 0.01365 C 0.03836 0.01111 -0.00122 0.01851 -0.01858 -0.01737 C -0.02639 -0.07963 0.04114 -0.11343 0.07517 -0.12338 C 0.08889 -0.12732 0.10312 -0.12825 0.11701 -0.13056 C 0.13107 -0.12848 0.14531 -0.12917 0.15902 -0.12454 C 0.19132 -0.11366 0.23246 -0.08218 0.25191 -0.04468 C 0.25295 -0.04005 0.25486 -0.03218 0.25451 -0.02709 C 0.25364 -0.01575 0.25312 -0.00325 0.25017 0.00763 C 0.24861 0.01365 0.23316 0.02893 0.23038 0.03148 C 0.20468 0.05416 0.16597 0.05277 0.13663 0.05393 C 0.12986 0.05208 0.12309 0.04861 0.11614 0.04791 C 0.08541 0.04583 0.07135 0.08958 0.06527 0.12199 C 0.06788 0.1655 0.06423 0.18888 0.08142 0.22523 C 0.11857 0.30439 0.20538 0.30925 0.26701 0.31342 C 0.30277 0.30925 0.31423 0.3155 0.33854 0.29444 C 0.35486 0.228 0.31597 0.16597 0.29114 0.11481 C 0.28767 0.10787 0.28211 0.08958 0.27604 0.08356 C 0.26041 0.06851 0.23802 0.06643 0.21979 0.06365 C 0.19982 0.06689 0.17951 0.06712 0.15989 0.07314 C 0.12274 0.08425 0.09288 0.12777 0.08038 0.17314 C 0.07812 0.1949 0.07534 0.20625 0.08038 0.2287 C 0.10364 0.3331 0.20798 0.35416 0.27604 0.35763 C 0.32691 0.35254 0.3835 0.35254 0.43038 0.32037 C 0.43836 0.30833 0.44027 0.30138 0.44114 0.28472 C 0.43559 0.23217 0.41805 0.20277 0.39566 0.15648 C 0.39271 0.15046 0.3908 0.14375 0.38854 0.13726 C 0.38784 0.13541 0.38507 0.13101 0.38663 0.13148 C 0.39861 0.13518 0.40659 0.15069 0.41527 0.16226 C 0.42309 0.17291 0.43055 0.18379 0.43767 0.1956 C 0.45139 0.21805 0.46007 0.2405 0.47239 0.26365 C 0.46458 0.27916 0.43889 0.27685 0.42777 0.27777 C 0.37795 0.28194 0.34097 0.28055 0.28663 0.28125 C 0.22656 0.28472 0.1658 0.28888 0.10642 0.2743 C 0.08993 0.26504 0.08194 0.25601 0.07517 0.23356 C 0.07691 0.22106 0.07673 0.20763 0.08038 0.1956 C 0.1 0.13055 0.16527 0.06226 0.21614 0.05046 C 0.23142 0.04652 0.24722 0.04861 0.26267 0.04791 C 0.28021 0.05416 0.29861 0.05717 0.31527 0.06712 C 0.35885 0.09305 0.40625 0.14837 0.42951 0.20532 C 0.4125 0.28819 0.35208 0.30138 0.29652 0.31481 C 0.25642 0.31064 0.21597 0.30925 0.17604 0.30277 C 0.14618 0.29791 0.11684 0.27129 0.10451 0.23495 C 0.10052 0.22314 0.10225 0.19953 0.09392 0.19212 C 0.06076 0.22384 0.04461 0.27986 0.03142 0.3287 C 0.03038 0.3493 0.02691 0.3824 0.03316 0.40277 C 0.05295 0.46643 0.10798 0.46689 0.15104 0.46944 C 0.20451 0.46481 0.2559 0.45995 0.30816 0.44444 C 0.32534 0.43935 0.34236 0.4331 0.35902 0.42546 C 0.37118 0.4199 0.39479 0.40648 0.39479 0.40671 C 0.40625 0.39375 0.41024 0.3831 0.41614 0.36481 C 0.41909 0.31944 0.41319 0.29305 0.39479 0.25254 C 0.36215 0.18125 0.33385 0.08148 0.26979 0.04791 C 0.25451 0.05046 0.23889 0.05 0.22413 0.05532 C 0.18489 0.06898 0.14392 0.11342 0.11614 0.15046 C 0.0618 0.22245 -0.00191 0.29444 -0.01337 0.40162 C -0.01181 0.41157 -0.01216 0.42245 -0.00886 0.43148 C 0.00295 0.46365 0.03975 0.46064 0.06076 0.46226 C 0.1375 0.45324 0.18819 0.42361 0.25902 0.38263 C 0.26909 0.37685 0.28038 0.37407 0.28941 0.36597 C 0.3125 0.34537 0.33385 0.33379 0.36076 0.32523 C 0.38003 0.32916 0.4 0.32708 0.41163 0.35046 C 0.4092 0.36759 0.3717 0.38703 0.36527 0.39212 C 0.35468 0.4 0.30902 0.41203 0.30017 0.41481 C 0.2717 0.42384 0.24288 0.43032 0.21441 0.43981 C 0.20191 0.44375 0.1901 0.45092 0.17777 0.45532 C 0.16771 0.45879 0.15746 0.46087 0.14739 0.46365 C 0.09566 0.45902 0.04305 0.45925 0.01979 0.38703 C 0.01232 0.32708 0.04218 0.2574 0.08576 0.23611 C 0.09965 0.22916 0.10989 0.23078 0.12517 0.23009 C 0.15104 0.23634 0.17777 0.23773 0.20277 0.24814 C 0.23767 0.26273 0.25538 0.303 0.26267 0.34699 C 0.26059 0.35601 0.25989 0.36597 0.25642 0.3743 C 0.25104 0.38703 0.23211 0.4 0.22413 0.40393 C 0.19218 0.4199 0.15573 0.41759 0.12239 0.41944 C 0.13784 0.44791 0.1559 0.46111 0.18142 0.46365 C 0.19375 0.45972 0.20521 0.45648 0.21701 0.45046 C 0.25277 0.46574 0.29757 0.46087 0.33402 0.46365 C 0.3993 0.46875 0.46389 0.47615 0.52864 0.48865 C 0.56215 0.48379 0.55764 0.49143 0.55104 0.44699 C 0.5493 0.43564 0.55052 0.43888 0.54739 0.43263 C 0.54496 0.43842 0.54375 0.4449 0.54114 0.45046 C 0.53177 0.47037 0.51649 0.47731 0.50017 0.48263 C 0.34652 0.4743 0.41198 0.47708 0.30364 0.47314 C 0.28472 0.47106 0.27031 0.46342 0.25989 0.44097 C 0.2585 0.43333 0.26267 0.41273 0.25538 0.42546 C 0.25191 0.43958 0.24913 0.46944 0.24913 0.46967 C 0.25 0.47986 0.25034 0.49027 0.25191 0.50046 C 0.25555 0.52569 0.2743 0.53657 0.28941 0.54699 C 0.27639 0.55254 0.26614 0.54004 0.26163 0.55995 C 0.26441 0.56527 0.2625 0.56365 0.26788 0.56365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26" y="28634"/>
                                    </p:animMotion>
                                  </p:childTnLst>
                                </p:cTn>
                              </p:par>
                              <p:par>
                                <p:cTn id="7" presetID="0" presetClass="path" presetSubtype="0" accel="50000" decel="50000" fill="hold" grpId="0" nodeType="withEffect">
                                  <p:stCondLst>
                                    <p:cond delay="0"/>
                                  </p:stCondLst>
                                  <p:childTnLst>
                                    <p:animMotion origin="layout" path="M -2.5E-6 -4.44444E-6 C -0.00208 0.02246 -0.01562 0.04213 -0.02864 0.05602 C -0.04132 0.06968 -0.04253 0.07408 -0.05798 0.08473 C -0.08767 0.1044 -0.12083 0.11227 -0.1526 0.12269 C -0.16198 0.13056 -0.15972 0.11575 -0.15798 0.10695 C -0.15503 0.09213 -0.14965 0.07732 -0.14201 0.06551 C -0.12864 0.04468 -0.10243 0.01528 -0.08489 0.00255 C -0.01805 -0.04722 0.05538 -0.07338 0.13125 -0.07731 C 0.15417 -0.07338 0.16927 -0.07268 0.18386 -0.04884 C 0.18577 -0.04027 0.18681 -0.03148 0.1875 -0.02245 C 0.18785 -0.01805 0.18629 -0.01203 0.18837 -0.00833 C 0.19045 -0.00463 0.19827 -0.00347 0.19827 -0.00324 C 0.20868 -0.00509 0.2191 -0.00601 0.22952 -0.00833 C 0.2349 -0.00949 0.24288 -0.02129 0.24288 -0.02106 C 0.23177 -0.07546 0.19341 -0.08263 0.15625 -0.08912 C 0.14011 -0.0875 0.12379 -0.08865 0.10799 -0.08449 C 0.09931 -0.08263 0.06841 -0.05601 0.06337 -0.05115 C 0.03247 -0.02106 -0.00486 0.01945 -0.0151 0.07153 C -0.01545 0.075 -0.01614 0.07848 -0.01614 0.08218 C -0.01614 0.10139 -0.01111 0.10371 0.00174 0.10834 C 0.04896 0.09862 0.10573 0.07987 0.13386 0.02246 C 0.13993 -0.01481 0.11962 -0.02291 0.0974 -0.03564 C 0.07413 -0.0331 0.0507 -0.0324 0.02761 -0.02731 C -0.01128 -0.01875 -0.05139 0.02385 -0.07413 0.06551 C -0.0868 0.11852 -0.03524 0.10903 -0.01076 0.11088 C 0.01997 0.10741 0.05052 0.10278 0.08125 0.1 C 0.10278 0.10625 0.09271 0.10047 0.05712 0.12987 C 0.04323 0.14144 0.02657 0.14561 0.01077 0.15139 C -0.03698 0.16852 -0.08698 0.172 -0.13576 0.17987 C -0.13975 0.1794 -0.17239 0.18311 -0.18489 0.17269 C -0.18958 0.16158 -0.19253 0.13565 -0.17951 0.13912 C -0.17569 0.14375 -0.17378 0.15116 -0.17135 0.15718 C -0.16545 0.19769 -0.16545 0.18704 -0.17673 0.25602 C -0.19305 0.35579 -0.26597 0.37269 -0.33038 0.38704 C -0.44739 0.38496 -0.39618 0.3845 -0.3651 0.3882 C -0.34791 0.39028 -0.33055 0.39283 -0.31337 0.39537 C -0.22066 0.38982 -0.11371 0.40417 -0.02951 0.33588 C -0.01354 0.3051 -0.01701 0.28218 -0.02951 0.24167 C -0.04722 0.18403 -0.09132 0.15209 -0.13298 0.13565 C -0.14878 0.13704 -0.16493 0.13496 -0.18038 0.13912 C -0.20399 0.14584 -0.23038 0.17014 -0.24913 0.1882 C -0.29496 0.23195 -0.3368 0.28264 -0.34739 0.35834 C -0.34132 0.40787 -0.35243 0.42963 -0.32135 0.44537 C -0.31406 0.44885 -0.3059 0.44931 -0.29826 0.45139 C -0.27083 0.44584 -0.24288 0.44445 -0.21614 0.43473 C -0.15694 0.41343 -0.10607 0.37408 -0.04548 0.35973 C -0.02291 0.36459 -0.04809 0.37547 -0.05989 0.38218 C -0.07552 0.39098 -0.12361 0.41019 -0.1375 0.41436 C -0.16805 0.42362 -0.21614 0.43079 -0.24635 0.4382 C -0.28663 0.44792 -0.32673 0.45857 -0.36701 0.46806 C -0.39184 0.46343 -0.40104 0.47315 -0.40364 0.44653 C -0.39948 0.41227 -0.40017 0.41065 -0.38038 0.3632 C -0.35399 0.3 -0.33264 0.19653 -0.26788 0.19051 C -0.24184 0.19769 -0.24045 0.21204 -0.23038 0.24306 C -0.22934 0.28635 -0.2276 0.30024 -0.23576 0.35 C -0.24305 0.39422 -0.27083 0.42709 -0.27951 0.47037 C -0.27916 0.47408 -0.27968 0.47825 -0.27864 0.48218 C -0.27673 0.48936 -0.26267 0.49028 -0.25885 0.49167 C -0.24132 0.48218 -0.23142 0.4669 -0.21962 0.44746 C -0.21927 0.46227 -0.22135 0.47732 -0.21875 0.49167 C -0.21128 0.53334 -0.20069 0.57385 -0.1901 0.61412 C -0.18455 0.63542 -0.16302 0.64885 -0.14913 0.65602 C -0.11736 0.67269 -0.08368 0.67917 -0.05 0.68473 C -0.02291 0.68195 -0.01128 0.69375 -0.00712 0.66436 C -0.01562 0.61042 -0.0092 0.63635 -0.03489 0.57037 C -0.04843 0.53565 -0.06146 0.49352 -0.08489 0.46922 C -0.09323 0.46065 -0.10364 0.45787 -0.11337 0.45371 C -0.13212 0.45649 -0.15121 0.45695 -0.16962 0.46204 C -0.17725 0.46412 -0.1842 0.47014 -0.19114 0.47477 C -0.21423 0.49051 -0.23038 0.50764 -0.23837 0.54051 C -0.23975 0.56991 -0.23819 0.59931 -0.23125 0.62755 C -0.23003 0.63241 -0.22795 0.63658 -0.22673 0.64144 C -0.225 0.64838 -0.22239 0.66204 -0.22239 0.66227 C -0.22934 0.67338 -0.22396 0.66737 -0.23663 0.67269 C -0.25816 0.68149 -0.2776 0.68612 -0.3 0.68936 C -0.31528 0.68635 -0.32569 0.68912 -0.33489 0.67362 C -0.3375 0.65973 -0.33229 0.64075 -0.32673 0.62871 C -0.3184 0.61065 -0.30885 0.59375 -0.3 0.57639 C -0.28177 0.54005 -0.27378 0.52755 -0.23663 0.52153 C -0.21892 0.51875 -0.20087 0.51829 -0.18298 0.51667 C -0.11875 0.52431 -0.03437 0.52871 0.00712 0.60718 C 0.01493 0.64121 -0.0059 0.65787 -0.02673 0.66922 C -0.06232 0.68866 -0.09948 0.69329 -0.1375 0.69537 C -0.17274 0.68797 -0.19583 0.6845 -0.21163 0.63797 C -0.21718 0.58936 -0.19982 0.55857 -0.18385 0.51667 C -0.16215 0.45996 -0.13941 0.40024 -0.10538 0.35487 C -0.10087 0.31737 -0.0934 0.28172 -0.08576 0.24537 C -0.08177 0.22662 -0.07916 0.19838 -0.06875 0.18334 C -0.06163 0.15903 -0.0533 0.13542 -0.04462 0.11181 C -0.0375 0.09329 -0.02691 0.07709 -0.02135 0.05718 C -0.01823 0.04607 -0.01423 0.0301 -0.00989 0.01899 C -0.00798 0.01459 -0.00573 0.01019 -0.00364 0.00602 C -0.00208 0.00255 0.00087 -0.00463 0.00087 -0.00439 C -0.00017 -0.00069 -2.5E-6 -0.00231 -2.5E-6 -4.44444E-6 Z " pathEditMode="relative" rAng="0" ptsTypes="AAAAAAAAAAAAAAAAAAAAAAAAAAAAAAAAAAAAAAAAAAAAAAAAAAAAAAAAAAAAAAAAAAAAAAAAAAAAAAAAAAAAAAAAAAAAAA">
                                      <p:cBhvr>
                                        <p:cTn id="8" dur="2000" fill="hold"/>
                                        <p:tgtEl>
                                          <p:spTgt spid="5"/>
                                        </p:tgtEl>
                                        <p:attrNameLst>
                                          <p:attrName>ppt_x</p:attrName>
                                          <p:attrName>ppt_y</p:attrName>
                                        </p:attrNameLst>
                                      </p:cBhvr>
                                      <p:rCtr x="-8038" y="3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657600"/>
            <a:ext cx="5861050" cy="1647966"/>
          </a:xfrm>
        </p:spPr>
        <p:txBody>
          <a:bodyPr rtlCol="0">
            <a:normAutofit fontScale="90000"/>
          </a:bodyPr>
          <a:lstStyle/>
          <a:p>
            <a:pPr>
              <a:defRPr/>
            </a:pPr>
            <a:r>
              <a:rPr lang="en-US" sz="3100" b="1" i="1" dirty="0"/>
              <a:t>“I spilled my viral stock on the floor but I cleaned it thoroughly. I see no need to report this to my supervisor”.</a:t>
            </a:r>
            <a:r>
              <a:rPr lang="en-US" dirty="0"/>
              <a:t/>
            </a:r>
            <a:br>
              <a:rPr lang="en-US" dirty="0"/>
            </a:br>
            <a:r>
              <a:rPr lang="en-US" dirty="0"/>
              <a:t/>
            </a:r>
            <a:br>
              <a:rPr lang="en-US" dirty="0"/>
            </a:br>
            <a:r>
              <a:rPr lang="en-US" dirty="0"/>
              <a:t/>
            </a:r>
            <a:br>
              <a:rPr lang="en-US" dirty="0"/>
            </a:br>
            <a:r>
              <a:rPr lang="en-US" dirty="0"/>
              <a:t/>
            </a:r>
            <a:br>
              <a:rPr lang="en-US" dirty="0"/>
            </a:br>
            <a:r>
              <a:rPr lang="en-US" dirty="0"/>
              <a:t>____________________</a:t>
            </a:r>
          </a:p>
        </p:txBody>
      </p:sp>
      <p:sp>
        <p:nvSpPr>
          <p:cNvPr id="4" name="TextBox 3"/>
          <p:cNvSpPr txBox="1">
            <a:spLocks noChangeArrowheads="1"/>
          </p:cNvSpPr>
          <p:nvPr/>
        </p:nvSpPr>
        <p:spPr bwMode="auto">
          <a:xfrm>
            <a:off x="76200" y="270769"/>
            <a:ext cx="5334000" cy="13234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a:latin typeface="Calibri" pitchFamily="34" charset="0"/>
              </a:rPr>
              <a:t>A. A culture of biosafety, biosecurity, and responsible conduct includes reporting incidents and near misses. Don’t put your co-workers and yourself at risk of acquiring an infection.</a:t>
            </a:r>
          </a:p>
        </p:txBody>
      </p:sp>
      <p:sp>
        <p:nvSpPr>
          <p:cNvPr id="5" name="TextBox 4"/>
          <p:cNvSpPr txBox="1">
            <a:spLocks noChangeArrowheads="1"/>
          </p:cNvSpPr>
          <p:nvPr/>
        </p:nvSpPr>
        <p:spPr bwMode="auto">
          <a:xfrm>
            <a:off x="5867400" y="270769"/>
            <a:ext cx="3054350" cy="16312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b="1" dirty="0">
                <a:latin typeface="Calibri" pitchFamily="34" charset="0"/>
              </a:rPr>
              <a:t>B. This has nothing to do with organizational culture. Nobody saw this and I’m good at cleaning up.</a:t>
            </a:r>
          </a:p>
        </p:txBody>
      </p:sp>
      <p:sp>
        <p:nvSpPr>
          <p:cNvPr id="2055" name="TextBox 7"/>
          <p:cNvSpPr txBox="1">
            <a:spLocks noChangeArrowheads="1"/>
          </p:cNvSpPr>
          <p:nvPr/>
        </p:nvSpPr>
        <p:spPr bwMode="auto">
          <a:xfrm>
            <a:off x="1898650" y="63074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pic>
        <p:nvPicPr>
          <p:cNvPr id="8" name="Picture 7" descr="A picture containing indoor&#10;&#10;Description generated with very high confidence">
            <a:extLst>
              <a:ext uri="{FF2B5EF4-FFF2-40B4-BE49-F238E27FC236}">
                <a16:creationId xmlns:a16="http://schemas.microsoft.com/office/drawing/2014/main" xmlns="" id="{02F479B7-8F1F-4EB8-A31D-BC33FCA7F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4087811"/>
            <a:ext cx="1803400" cy="2404533"/>
          </a:xfrm>
          <a:prstGeom prst="rect">
            <a:avLst/>
          </a:prstGeom>
        </p:spPr>
      </p:pic>
      <p:sp>
        <p:nvSpPr>
          <p:cNvPr id="9" name="Thought Bubble: Cloud 8">
            <a:extLst>
              <a:ext uri="{FF2B5EF4-FFF2-40B4-BE49-F238E27FC236}">
                <a16:creationId xmlns:a16="http://schemas.microsoft.com/office/drawing/2014/main" xmlns="" id="{A20F11A1-84CF-4ABF-80DD-A74C1FCB9C6C}"/>
              </a:ext>
            </a:extLst>
          </p:cNvPr>
          <p:cNvSpPr/>
          <p:nvPr/>
        </p:nvSpPr>
        <p:spPr>
          <a:xfrm>
            <a:off x="1717674" y="2209800"/>
            <a:ext cx="7204075" cy="2173502"/>
          </a:xfrm>
          <a:prstGeom prst="cloudCallout">
            <a:avLst>
              <a:gd name="adj1" fmla="val -59246"/>
              <a:gd name="adj2" fmla="val 2286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09770" y="4462790"/>
            <a:ext cx="5419882"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rPr>
              <a:t>What is the appropriate response ?</a:t>
            </a:r>
            <a:endParaRPr lang="en-US" sz="2800" dirty="0"/>
          </a:p>
        </p:txBody>
      </p:sp>
      <p:grpSp>
        <p:nvGrpSpPr>
          <p:cNvPr id="7" name="Group 6">
            <a:extLst>
              <a:ext uri="{FF2B5EF4-FFF2-40B4-BE49-F238E27FC236}">
                <a16:creationId xmlns:a16="http://schemas.microsoft.com/office/drawing/2014/main" xmlns="" id="{A567B78C-6073-492A-9DFE-26FF447CFED8}"/>
              </a:ext>
            </a:extLst>
          </p:cNvPr>
          <p:cNvGrpSpPr/>
          <p:nvPr/>
        </p:nvGrpSpPr>
        <p:grpSpPr>
          <a:xfrm>
            <a:off x="0" y="-2"/>
            <a:ext cx="9144000" cy="4383305"/>
            <a:chOff x="0" y="-2"/>
            <a:chExt cx="9144000" cy="4383305"/>
          </a:xfrm>
        </p:grpSpPr>
        <p:pic>
          <p:nvPicPr>
            <p:cNvPr id="11" name="Picture 10" descr="A picture containing indoor, object, table, toothbrush&#10;&#10;Description generated with high confidence">
              <a:extLst>
                <a:ext uri="{FF2B5EF4-FFF2-40B4-BE49-F238E27FC236}">
                  <a16:creationId xmlns:a16="http://schemas.microsoft.com/office/drawing/2014/main" xmlns="" id="{A484C2CC-0453-4D36-AE32-1175E6FB1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4383305"/>
            </a:xfrm>
            <a:prstGeom prst="rect">
              <a:avLst/>
            </a:prstGeom>
          </p:spPr>
        </p:pic>
        <p:sp>
          <p:nvSpPr>
            <p:cNvPr id="6" name="TextBox 5">
              <a:extLst>
                <a:ext uri="{FF2B5EF4-FFF2-40B4-BE49-F238E27FC236}">
                  <a16:creationId xmlns:a16="http://schemas.microsoft.com/office/drawing/2014/main" xmlns="" id="{0579CCCE-9A8C-4A85-90D4-D75F4E44474F}"/>
                </a:ext>
              </a:extLst>
            </p:cNvPr>
            <p:cNvSpPr txBox="1"/>
            <p:nvPr/>
          </p:nvSpPr>
          <p:spPr>
            <a:xfrm>
              <a:off x="3361530" y="381000"/>
              <a:ext cx="3272050" cy="523220"/>
            </a:xfrm>
            <a:prstGeom prst="rect">
              <a:avLst/>
            </a:prstGeom>
            <a:noFill/>
          </p:spPr>
          <p:txBody>
            <a:bodyPr wrap="none" rtlCol="0">
              <a:spAutoFit/>
            </a:bodyPr>
            <a:lstStyle/>
            <a:p>
              <a:r>
                <a:rPr lang="en-US" sz="2800" b="1" i="1" dirty="0">
                  <a:solidFill>
                    <a:schemeClr val="bg1"/>
                  </a:solidFill>
                </a:rPr>
                <a:t>“Not clean enough”</a:t>
              </a:r>
              <a:r>
                <a:rPr lang="en-US" sz="2800" dirty="0"/>
                <a:t>”</a:t>
              </a:r>
            </a:p>
          </p:txBody>
        </p:sp>
      </p:grpSp>
    </p:spTree>
    <p:extLst>
      <p:ext uri="{BB962C8B-B14F-4D97-AF65-F5344CB8AC3E}">
        <p14:creationId xmlns:p14="http://schemas.microsoft.com/office/powerpoint/2010/main" val="1033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625 0.06708 C 0.05382 0.08211 0.03385 0.06153 0.02413 0.07517 C 0.025 0.08211 0.02483 0.08975 0.02674 0.09669 C 0.03472 0.12653 0.07795 0.13231 0.09722 0.13578 C 0.1151 0.13462 0.13299 0.13439 0.15087 0.13231 C 0.16649 0.13069 0.18021 0.11519 0.18837 0.09923 C 0.19063 0.09484 0.18993 0.0909 0.19288 0.08767 C 0.20052 0.08905 0.2059 0.09461 0.21163 0.10131 C 0.18403 0.1455 0.12292 0.1455 0.08299 0.14735 C 0.05608 0.1448 0.01649 0.15197 -0.00087 0.11751 C -0.00833 0.05759 0.05885 0.02498 0.09288 0.01526 C 0.1066 0.01156 0.12083 0.01064 0.13472 0.00855 C 0.14878 0.0104 0.16302 0.00971 0.17674 0.01434 C 0.20903 0.02475 0.25017 0.05505 0.26962 0.09114 C 0.27066 0.09576 0.27257 0.1034 0.27222 0.10825 C 0.27135 0.11936 0.27083 0.13115 0.26788 0.14156 C 0.26632 0.14735 0.25087 0.16192 0.24809 0.16446 C 0.2224 0.18644 0.18368 0.18505 0.15434 0.18621 C 0.14757 0.18436 0.1408 0.18089 0.13385 0.18019 C 0.10313 0.17834 0.08906 0.22091 0.08299 0.2519 C 0.08559 0.29377 0.08194 0.31621 0.09913 0.35137 C 0.13628 0.42748 0.22309 0.4321 0.28472 0.4365 C 0.32049 0.4321 0.33194 0.43812 0.35625 0.41799 C 0.37257 0.35392 0.33368 0.29424 0.30885 0.24496 C 0.30538 0.23826 0.29983 0.22091 0.29375 0.21512 C 0.27813 0.20009 0.25573 0.19824 0.2375 0.19546 C 0.21753 0.1987 0.19722 0.1987 0.1776 0.20471 C 0.14045 0.21582 0.11059 0.25746 0.09809 0.30118 C 0.09583 0.32199 0.09306 0.3331 0.09809 0.35438 C 0.12135 0.45547 0.22569 0.47536 0.29375 0.47883 C 0.34462 0.47397 0.40122 0.47397 0.44809 0.44321 C 0.45608 0.43141 0.45799 0.4247 0.45885 0.40851 C 0.4533 0.35808 0.43576 0.32963 0.41337 0.28498 C 0.41042 0.2792 0.40851 0.27272 0.40625 0.26648 C 0.40556 0.26486 0.40278 0.26046 0.40434 0.26093 C 0.41632 0.26463 0.42431 0.27943 0.43299 0.29077 C 0.4408 0.30094 0.44826 0.31135 0.45538 0.32269 C 0.4691 0.34443 0.47778 0.36594 0.4901 0.38815 C 0.48229 0.40272 0.4566 0.40111 0.44549 0.4018 C 0.39566 0.40596 0.35868 0.40458 0.30434 0.40527 C 0.24427 0.40851 0.18351 0.41267 0.12413 0.39787 C 0.10764 0.38838 0.09965 0.38098 0.09288 0.35924 C 0.09462 0.34721 0.09444 0.33425 0.09809 0.32269 C 0.11771 0.26023 0.18299 0.19407 0.23385 0.18274 C 0.24913 0.17904 0.26493 0.18089 0.28038 0.18019 C 0.29792 0.18644 0.31632 0.18922 0.33299 0.1987 C 0.37656 0.22391 0.42396 0.27735 0.44722 0.33217 C 0.43021 0.41198 0.36979 0.4247 0.31424 0.43765 C 0.27413 0.43372 0.23368 0.4321 0.19375 0.42586 C 0.16389 0.42123 0.13455 0.39555 0.12222 0.35924 C 0.11823 0.34929 0.11997 0.32662 0.11163 0.31922 C 0.07847 0.34952 0.06233 0.40319 0.04913 0.45107 C 0.04809 0.47073 0.04462 0.50266 0.05087 0.52232 C 0.07066 0.58385 0.12569 0.58431 0.16875 0.58662 C 0.22222 0.58223 0.27361 0.5776 0.32587 0.56234 C 0.34306 0.55748 0.36007 0.5517 0.37674 0.54429 C 0.38889 0.53874 0.4125 0.52579 0.4125 0.52602 C 0.42396 0.51353 0.42795 0.50335 0.43385 0.48577 C 0.43681 0.44205 0.4309 0.4166 0.4125 0.37751 C 0.37986 0.30904 0.35156 0.21281 0.2875 0.18019 C 0.27222 0.18274 0.2566 0.18228 0.24184 0.18737 C 0.2026 0.20055 0.16163 0.24358 0.13385 0.2792 C 0.07951 0.3486 0.0158 0.41799 0.00434 0.52116 C 0.0059 0.53065 0.00556 0.54129 0.00885 0.55008 C 0.02066 0.58107 0.05747 0.5783 0.07847 0.57969 C 0.15521 0.57113 0.2059 0.54267 0.27674 0.50289 C 0.28681 0.49734 0.29809 0.49456 0.30712 0.48693 C 0.33021 0.46703 0.35156 0.45616 0.37847 0.44783 C 0.39774 0.4513 0.41771 0.44945 0.42934 0.47189 C 0.42691 0.48831 0.38941 0.50705 0.38299 0.51191 C 0.3724 0.51954 0.32674 0.53111 0.31788 0.53388 C 0.28941 0.54267 0.26059 0.54892 0.23212 0.55817 C 0.21962 0.56187 0.20781 0.56881 0.19549 0.57321 C 0.18542 0.57645 0.17517 0.57853 0.1651 0.58107 C 0.11337 0.57668 0.06076 0.57691 0.0375 0.50705 C 0.03003 0.44945 0.0599 0.38237 0.10347 0.36178 C 0.11736 0.35438 0.1276 0.35669 0.14288 0.356 C 0.16875 0.36201 0.19549 0.3634 0.22049 0.37335 C 0.25538 0.38746 0.27309 0.42609 0.28038 0.46865 C 0.2783 0.47721 0.2776 0.48693 0.27413 0.49479 C 0.26875 0.50705 0.24983 0.51954 0.24184 0.52347 C 0.2099 0.53874 0.17344 0.53643 0.1401 0.53828 C 0.15556 0.56604 0.17361 0.57876 0.19913 0.58107 C 0.21146 0.57737 0.22292 0.57413 0.23472 0.56835 C 0.27049 0.58316 0.31528 0.57853 0.35174 0.58107 C 0.41701 0.58593 0.4816 0.5931 0.54635 0.60513 C 0.57951 0.6005 0.575 0.60791 0.56875 0.56511 C 0.56701 0.55424 0.56823 0.55725 0.5651 0.55123 C 0.56267 0.55678 0.56146 0.56303 0.55885 0.56835 C 0.54948 0.58755 0.5342 0.59426 0.51788 0.59935 C 0.36424 0.59148 0.42969 0.59403 0.32135 0.59033 C 0.30243 0.58824 0.28802 0.58084 0.2776 0.55933 C 0.27622 0.55193 0.28038 0.5318 0.27309 0.54429 C 0.26962 0.55794 0.26684 0.58662 0.26684 0.58686 C 0.26771 0.5968 0.26806 0.60675 0.26962 0.61647 C 0.27326 0.64075 0.29201 0.65139 0.30712 0.66134 C 0.2941 0.66666 0.28385 0.65417 0.27934 0.6736 C 0.28212 0.67892 0.28021 0.67753 0.28559 0.67753 " pathEditMode="relative" rAng="0" ptsTypes="AAAAAAAAAAAAAAAAAAAAAAAAAAAAAAAAAAAAAAAAAAAAAAAAAAAAAAAAAAAAAAAAAAAAAAAAAAAAAAAAAAAAAAAAAAAAAAAAAA">
                                      <p:cBhvr>
                                        <p:cTn id="6" dur="2000" fill="hold"/>
                                        <p:tgtEl>
                                          <p:spTgt spid="4"/>
                                        </p:tgtEl>
                                        <p:attrNameLst>
                                          <p:attrName>ppt_x</p:attrName>
                                          <p:attrName>ppt_y</p:attrName>
                                        </p:attrNameLst>
                                      </p:cBhvr>
                                      <p:rCtr x="22309" y="27666"/>
                                    </p:animMotion>
                                  </p:childTnLst>
                                </p:cTn>
                              </p:par>
                              <p:par>
                                <p:cTn id="7" presetID="0" presetClass="path" presetSubtype="0" accel="50000" decel="50000" fill="hold" grpId="0" nodeType="withEffect">
                                  <p:stCondLst>
                                    <p:cond delay="0"/>
                                  </p:stCondLst>
                                  <p:childTnLst>
                                    <p:animMotion origin="layout" path="M -5.55556E-7 3.7037E-7 C -0.00208 0.02245 -0.0158 0.04213 -0.02865 0.05602 C -0.04132 0.06968 -0.04253 0.07407 -0.05799 0.08472 C -0.08767 0.1044 -0.12083 0.11227 -0.1526 0.12268 C -0.16198 0.13056 -0.15972 0.11574 -0.15799 0.10694 C -0.15503 0.09213 -0.14965 0.07731 -0.14201 0.06551 C -0.12865 0.04468 -0.10243 0.01528 -0.0849 0.00255 C -0.01805 -0.04722 0.05538 -0.07338 0.13125 -0.07732 C 0.15417 -0.07338 0.16927 -0.07269 0.18385 -0.04884 C 0.18576 -0.04028 0.18681 -0.03148 0.1875 -0.02245 C 0.18785 -0.01806 0.18629 -0.01204 0.18837 -0.00833 C 0.19045 -0.00463 0.19826 -0.00347 0.19826 -0.00324 C 0.20868 -0.00509 0.2191 -0.00602 0.22951 -0.00833 C 0.2349 -0.00949 0.24288 -0.0213 0.24288 -0.02107 C 0.23177 -0.07546 0.1934 -0.08241 0.15625 -0.08912 C 0.1401 -0.0875 0.12379 -0.08866 0.10799 -0.08449 C 0.09931 -0.08264 0.0684 -0.05602 0.06337 -0.05116 C 0.03229 -0.02107 -0.00503 0.01944 -0.01528 0.07153 C -0.01545 0.075 -0.01632 0.07847 -0.01632 0.08218 C -0.01632 0.10139 -0.01111 0.1037 0.00174 0.10833 C 0.04896 0.09861 0.10573 0.07986 0.13385 0.02245 C 0.13993 -0.01482 0.11962 -0.02292 0.09722 -0.03565 C 0.07413 -0.0331 0.0507 -0.03241 0.0276 -0.02732 C -0.01128 -0.01875 -0.05139 0.02384 -0.07413 0.06551 C -0.0868 0.11852 -0.03524 0.10903 -0.01076 0.11088 C 0.01997 0.10741 0.05052 0.10278 0.08125 0.1 C 0.10278 0.10625 0.09271 0.10046 0.05712 0.12986 C 0.04323 0.14143 0.02656 0.1456 0.01076 0.15139 C -0.03698 0.16852 -0.08698 0.17199 -0.13576 0.17986 C -0.13976 0.1794 -0.1724 0.1831 -0.1849 0.17268 C -0.18958 0.16157 -0.19253 0.13565 -0.17951 0.13912 C -0.17569 0.14375 -0.17378 0.15116 -0.17135 0.15718 C -0.16545 0.19768 -0.16545 0.18704 -0.17674 0.25602 C -0.19305 0.35579 -0.26597 0.37268 -0.33038 0.38704 C -0.4474 0.38495 -0.39618 0.38449 -0.3651 0.38819 C -0.34792 0.39028 -0.33055 0.39282 -0.31337 0.39537 C -0.22066 0.38981 -0.11371 0.40417 -0.02951 0.33588 C -0.01354 0.30509 -0.01701 0.28218 -0.02951 0.24167 C -0.04722 0.18403 -0.09132 0.15208 -0.13299 0.13565 C -0.14878 0.13704 -0.16493 0.13495 -0.18038 0.13912 C -0.20399 0.14583 -0.23038 0.17014 -0.24913 0.18819 C -0.29496 0.23194 -0.3368 0.28264 -0.3474 0.35833 C -0.34132 0.40787 -0.35243 0.42963 -0.32135 0.44537 C -0.31406 0.44884 -0.3059 0.44931 -0.29826 0.45139 C -0.27083 0.44583 -0.24288 0.44444 -0.21615 0.43472 C -0.15694 0.41343 -0.10608 0.37407 -0.04549 0.35972 C -0.02292 0.36458 -0.04809 0.37546 -0.0599 0.38218 C -0.07552 0.39097 -0.12361 0.41018 -0.1375 0.41435 C -0.16805 0.42361 -0.21615 0.43079 -0.24635 0.43819 C -0.28663 0.44792 -0.32674 0.45856 -0.36701 0.46806 C -0.39184 0.46343 -0.40104 0.47315 -0.40365 0.44653 C -0.39948 0.41227 -0.40017 0.41065 -0.38038 0.36319 C -0.35399 0.3 -0.33264 0.19653 -0.26788 0.19051 C -0.24184 0.19768 -0.24045 0.21204 -0.23038 0.24306 C -0.22934 0.28634 -0.2276 0.30023 -0.23576 0.35 C -0.24305 0.39421 -0.27083 0.42708 -0.27951 0.47037 C -0.27917 0.47407 -0.27969 0.47824 -0.27865 0.48218 C -0.27674 0.48935 -0.26267 0.49028 -0.25885 0.49167 C -0.24132 0.48218 -0.23142 0.4669 -0.21962 0.44745 C -0.21927 0.46227 -0.22135 0.47731 -0.21875 0.49167 C -0.21128 0.53333 -0.20069 0.57384 -0.1901 0.61412 C -0.18455 0.63542 -0.16302 0.64884 -0.14913 0.65602 C -0.11736 0.67268 -0.08368 0.67917 -0.05 0.68472 C -0.02292 0.68194 -0.01128 0.69375 -0.00712 0.66435 C -0.0158 0.61042 -0.0092 0.63634 -0.0349 0.57037 C -0.04844 0.53565 -0.06146 0.49352 -0.0849 0.46921 C -0.09323 0.46065 -0.10365 0.45787 -0.11337 0.4537 C -0.13212 0.45648 -0.15121 0.45694 -0.16962 0.46204 C -0.17726 0.46412 -0.1842 0.47014 -0.19115 0.47477 C -0.21424 0.49051 -0.23038 0.50764 -0.23837 0.54051 C -0.23976 0.56991 -0.23819 0.59931 -0.23125 0.62755 C -0.23003 0.63241 -0.22795 0.63657 -0.22674 0.64143 C -0.225 0.64838 -0.2224 0.66204 -0.2224 0.66227 C -0.22934 0.67338 -0.22396 0.66736 -0.23663 0.67268 C -0.25816 0.68148 -0.2776 0.68611 -0.3 0.68935 C -0.31528 0.68634 -0.32569 0.68912 -0.3349 0.67361 C -0.3375 0.65972 -0.33229 0.64074 -0.32674 0.6287 C -0.3184 0.61065 -0.30885 0.59375 -0.3 0.57639 C -0.28177 0.54005 -0.27378 0.52755 -0.23663 0.52153 C -0.21892 0.51875 -0.20087 0.51829 -0.18299 0.51667 C -0.11875 0.52431 -0.03437 0.5287 0.00712 0.60718 C 0.01493 0.6412 -0.00608 0.65787 -0.02674 0.66921 C -0.06233 0.68866 -0.09948 0.69329 -0.1375 0.69537 C -0.17274 0.68796 -0.19583 0.68449 -0.21163 0.63796 C -0.21719 0.58935 -0.19983 0.55856 -0.18385 0.51667 C -0.16215 0.45995 -0.13941 0.40023 -0.10538 0.35486 C -0.10087 0.31736 -0.0934 0.28171 -0.08576 0.24537 C -0.08177 0.22662 -0.07917 0.19838 -0.06875 0.18333 C -0.06163 0.15903 -0.0533 0.13542 -0.04462 0.11181 C -0.0375 0.09329 -0.02691 0.07708 -0.02135 0.05718 C -0.01823 0.04606 -0.01424 0.03009 -0.0099 0.01898 C -0.00799 0.01458 -0.00573 0.01018 -0.00365 0.00602 C -0.00208 0.00255 0.00087 -0.00463 0.00087 -0.0044 C -0.00017 -0.00069 -5.55556E-7 -0.00232 -5.55556E-7 3.7037E-7 Z " pathEditMode="relative" rAng="0" ptsTypes="AAAAAAAAAAAAAAAAAAAAAAAAAAAAAAAAAAAAAAAAAAAAAAAAAAAAAAAAAAAAAAAAAAAAAAAAAAAAAAAAAAAAAAAAAAAAAA">
                                      <p:cBhvr>
                                        <p:cTn id="8" dur="2000" fill="hold"/>
                                        <p:tgtEl>
                                          <p:spTgt spid="5"/>
                                        </p:tgtEl>
                                        <p:attrNameLst>
                                          <p:attrName>ppt_x</p:attrName>
                                          <p:attrName>ppt_y</p:attrName>
                                        </p:attrNameLst>
                                      </p:cBhvr>
                                      <p:rCtr x="-8038" y="3030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81400"/>
            <a:ext cx="7772400" cy="1470025"/>
          </a:xfrm>
        </p:spPr>
        <p:txBody>
          <a:bodyPr rtlCol="0">
            <a:normAutofit fontScale="90000"/>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rPr>
              <a:t>This quiz is partly based on IAEA guidance on nuclear safety and security culture. For feedback, email: dana.perkins@hhs.gov</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
            </a:r>
            <a:br>
              <a:rPr lang="en-US" b="1" dirty="0">
                <a:solidFill>
                  <a:srgbClr val="FF0000"/>
                </a:solidFill>
                <a:effectLst>
                  <a:outerShdw blurRad="38100" dist="38100" dir="2700000" algn="tl">
                    <a:srgbClr val="000000">
                      <a:alpha val="43137"/>
                    </a:srgbClr>
                  </a:outerShdw>
                </a:effectLst>
              </a:rPr>
            </a:br>
            <a:r>
              <a:rPr lang="en-US" dirty="0"/>
              <a:t>____________________</a:t>
            </a:r>
          </a:p>
        </p:txBody>
      </p:sp>
    </p:spTree>
    <p:extLst>
      <p:ext uri="{BB962C8B-B14F-4D97-AF65-F5344CB8AC3E}">
        <p14:creationId xmlns:p14="http://schemas.microsoft.com/office/powerpoint/2010/main" val="404178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73" y="3505200"/>
            <a:ext cx="8991600" cy="1524000"/>
          </a:xfrm>
        </p:spPr>
        <p:txBody>
          <a:bodyPr rtlCol="0">
            <a:normAutofit fontScale="90000"/>
          </a:bodyPr>
          <a:lstStyle/>
          <a:p>
            <a:pPr algn="l">
              <a:defRPr/>
            </a:pPr>
            <a:r>
              <a:rPr lang="en-US" sz="2000" b="1" dirty="0">
                <a:effectLst>
                  <a:outerShdw blurRad="38100" dist="38100" dir="2700000" algn="tl">
                    <a:srgbClr val="000000">
                      <a:alpha val="43137"/>
                    </a:srgbClr>
                  </a:outerShdw>
                </a:effectLst>
              </a:rPr>
              <a:t>Within the life sciences, the </a:t>
            </a:r>
            <a:r>
              <a:rPr lang="en-US" sz="2000" b="1" dirty="0">
                <a:solidFill>
                  <a:srgbClr val="FF0000"/>
                </a:solidFill>
                <a:effectLst>
                  <a:outerShdw blurRad="38100" dist="38100" dir="2700000" algn="tl">
                    <a:srgbClr val="000000">
                      <a:alpha val="43137"/>
                    </a:srgbClr>
                  </a:outerShdw>
                </a:effectLst>
              </a:rPr>
              <a:t>culture of biosafety, biosecurity, and responsible conduct</a:t>
            </a:r>
            <a:r>
              <a:rPr lang="en-US" sz="2000" b="1" dirty="0">
                <a:effectLst>
                  <a:outerShdw blurRad="38100" dist="38100" dir="2700000" algn="tl">
                    <a:srgbClr val="000000">
                      <a:alpha val="43137"/>
                    </a:srgbClr>
                  </a:outerShdw>
                </a:effectLst>
              </a:rPr>
              <a:t>...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(A) aims </a:t>
            </a:r>
            <a:r>
              <a:rPr lang="en-US" altLang="en-US" sz="2000" b="1" dirty="0">
                <a:effectLst>
                  <a:outerShdw blurRad="38100" dist="38100" dir="2700000" algn="tl">
                    <a:srgbClr val="000000">
                      <a:alpha val="43137"/>
                    </a:srgbClr>
                  </a:outerShdw>
                </a:effectLst>
              </a:rPr>
              <a:t>to prevent the loss, theft, misuse, and diversion of biological agents, related materials, technology or equipment, and the unintentional or intentional exposure to (or release of) biological </a:t>
            </a:r>
            <a:r>
              <a:rPr lang="en-US" altLang="en-US" sz="2000" b="1" dirty="0" smtClean="0">
                <a:effectLst>
                  <a:outerShdw blurRad="38100" dist="38100" dir="2700000" algn="tl">
                    <a:srgbClr val="000000">
                      <a:alpha val="43137"/>
                    </a:srgbClr>
                  </a:outerShdw>
                </a:effectLst>
              </a:rPr>
              <a:t>agents</a:t>
            </a:r>
            <a:r>
              <a:rPr lang="en-US" sz="2000" b="1" dirty="0" smtClean="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(B) supports, complements or enhances operating procedures, rules, and practices as well as professional standards and </a:t>
            </a:r>
            <a:r>
              <a:rPr lang="en-US" sz="2000" b="1" dirty="0" smtClean="0">
                <a:effectLst>
                  <a:outerShdw blurRad="38100" dist="38100" dir="2700000" algn="tl">
                    <a:srgbClr val="000000">
                      <a:alpha val="43137"/>
                    </a:srgbClr>
                  </a:outerShdw>
                </a:effectLst>
              </a:rPr>
              <a:t>ethics.</a:t>
            </a:r>
            <a:r>
              <a:rPr lang="en-US" altLang="en-US" sz="2000" b="1" dirty="0">
                <a:effectLst>
                  <a:outerShdw blurRad="38100" dist="38100" dir="2700000" algn="tl">
                    <a:srgbClr val="000000">
                      <a:alpha val="43137"/>
                    </a:srgbClr>
                  </a:outerShdw>
                </a:effectLst>
              </a:rPr>
              <a:t/>
            </a:r>
            <a:br>
              <a:rPr lang="en-US" altLang="en-US" sz="2000" b="1" dirty="0">
                <a:effectLst>
                  <a:outerShdw blurRad="38100" dist="38100" dir="2700000" algn="tl">
                    <a:srgbClr val="000000">
                      <a:alpha val="43137"/>
                    </a:srgbClr>
                  </a:outerShdw>
                </a:effectLst>
              </a:rPr>
            </a:br>
            <a:r>
              <a:rPr lang="en-US" altLang="en-US" sz="2000" b="1" dirty="0">
                <a:effectLst>
                  <a:outerShdw blurRad="38100" dist="38100" dir="2700000" algn="tl">
                    <a:srgbClr val="000000">
                      <a:alpha val="43137"/>
                    </a:srgbClr>
                  </a:outerShdw>
                </a:effectLst>
              </a:rPr>
              <a:t/>
            </a:r>
            <a:br>
              <a:rPr lang="en-US" altLang="en-US" sz="2000" b="1" dirty="0">
                <a:effectLst>
                  <a:outerShdw blurRad="38100" dist="38100" dir="2700000" algn="tl">
                    <a:srgbClr val="000000">
                      <a:alpha val="43137"/>
                    </a:srgbClr>
                  </a:outerShdw>
                </a:effectLst>
              </a:rPr>
            </a:br>
            <a:r>
              <a:rPr lang="en-US" altLang="en-US" sz="2000" b="1" dirty="0">
                <a:effectLst>
                  <a:outerShdw blurRad="38100" dist="38100" dir="2700000" algn="tl">
                    <a:srgbClr val="000000">
                      <a:alpha val="43137"/>
                    </a:srgbClr>
                  </a:outerShdw>
                </a:effectLst>
              </a:rPr>
              <a:t/>
            </a:r>
            <a:br>
              <a:rPr lang="en-US" altLang="en-US" sz="2000" b="1" dirty="0">
                <a:effectLst>
                  <a:outerShdw blurRad="38100" dist="38100" dir="2700000" algn="tl">
                    <a:srgbClr val="000000">
                      <a:alpha val="43137"/>
                    </a:srgbClr>
                  </a:outerShdw>
                </a:effectLst>
              </a:rPr>
            </a:br>
            <a:r>
              <a:rPr lang="en-US" altLang="en-US" sz="2000" b="1" dirty="0">
                <a:effectLst>
                  <a:outerShdw blurRad="38100" dist="38100" dir="2700000" algn="tl">
                    <a:srgbClr val="000000">
                      <a:alpha val="43137"/>
                    </a:srgbClr>
                  </a:outerShdw>
                </a:effectLst>
              </a:rPr>
              <a:t/>
            </a:r>
            <a:br>
              <a:rPr lang="en-US" altLang="en-US" sz="2000" b="1" dirty="0">
                <a:effectLst>
                  <a:outerShdw blurRad="38100" dist="38100" dir="2700000" algn="tl">
                    <a:srgbClr val="000000">
                      <a:alpha val="43137"/>
                    </a:srgbClr>
                  </a:outerShdw>
                </a:effectLst>
              </a:rPr>
            </a:br>
            <a:r>
              <a:rPr lang="en-US" dirty="0"/>
              <a:t/>
            </a:r>
            <a:br>
              <a:rPr lang="en-US" dirty="0"/>
            </a:br>
            <a:r>
              <a:rPr lang="en-US" dirty="0"/>
              <a:t>             ____________________</a:t>
            </a:r>
          </a:p>
        </p:txBody>
      </p:sp>
      <p:sp>
        <p:nvSpPr>
          <p:cNvPr id="4" name="TextBox 3"/>
          <p:cNvSpPr txBox="1">
            <a:spLocks noChangeArrowheads="1"/>
          </p:cNvSpPr>
          <p:nvPr/>
        </p:nvSpPr>
        <p:spPr bwMode="auto">
          <a:xfrm>
            <a:off x="799740" y="457212"/>
            <a:ext cx="32766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600" b="1" dirty="0">
                <a:latin typeface="Calibri" pitchFamily="34" charset="0"/>
              </a:rPr>
              <a:t>A only</a:t>
            </a:r>
          </a:p>
        </p:txBody>
      </p:sp>
      <p:sp>
        <p:nvSpPr>
          <p:cNvPr id="5" name="TextBox 4"/>
          <p:cNvSpPr txBox="1">
            <a:spLocks noChangeArrowheads="1"/>
          </p:cNvSpPr>
          <p:nvPr/>
        </p:nvSpPr>
        <p:spPr bwMode="auto">
          <a:xfrm>
            <a:off x="4609740" y="457212"/>
            <a:ext cx="36576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600" b="1" dirty="0">
                <a:latin typeface="Calibri" pitchFamily="34" charset="0"/>
              </a:rPr>
              <a:t>B only</a:t>
            </a:r>
          </a:p>
        </p:txBody>
      </p:sp>
      <p:sp>
        <p:nvSpPr>
          <p:cNvPr id="6" name="TextBox 5"/>
          <p:cNvSpPr txBox="1">
            <a:spLocks noChangeArrowheads="1"/>
          </p:cNvSpPr>
          <p:nvPr/>
        </p:nvSpPr>
        <p:spPr bwMode="auto">
          <a:xfrm>
            <a:off x="799740" y="1281576"/>
            <a:ext cx="32766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600" b="1" dirty="0">
                <a:latin typeface="Calibri" pitchFamily="34" charset="0"/>
              </a:rPr>
              <a:t>Both A &amp; B</a:t>
            </a:r>
          </a:p>
        </p:txBody>
      </p:sp>
      <p:sp>
        <p:nvSpPr>
          <p:cNvPr id="7" name="TextBox 6"/>
          <p:cNvSpPr txBox="1">
            <a:spLocks noChangeArrowheads="1"/>
          </p:cNvSpPr>
          <p:nvPr/>
        </p:nvSpPr>
        <p:spPr bwMode="auto">
          <a:xfrm>
            <a:off x="4609740" y="1281576"/>
            <a:ext cx="36576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600" b="1" dirty="0">
                <a:latin typeface="Calibri" pitchFamily="34" charset="0"/>
              </a:rPr>
              <a:t>Neither A or B</a:t>
            </a:r>
          </a:p>
        </p:txBody>
      </p:sp>
      <p:sp>
        <p:nvSpPr>
          <p:cNvPr id="2055" name="TextBox 7"/>
          <p:cNvSpPr txBox="1">
            <a:spLocks noChangeArrowheads="1"/>
          </p:cNvSpPr>
          <p:nvPr/>
        </p:nvSpPr>
        <p:spPr bwMode="auto">
          <a:xfrm>
            <a:off x="1143000" y="64008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9 C -0.0257 -0.04051 -0.03282 -0.03218 -0.06129 -0.01204 C -0.07604 -0.00162 -0.09028 0.00718 -0.10243 0.02245 C -0.10608 0.04259 -0.09219 0.06782 -0.07657 0.07245 C -0.05938 0.07755 -0.06893 0.07569 -0.04792 0.07731 C -0.0158 0.07361 0.01632 0.06574 0.04496 0.04514 C 0.05382 0.03889 0.06823 0.02685 0.07448 0.01643 C 0.07691 0.0125 0.07777 0.00509 0.08159 0.00463 C 0.15086 -0.00394 0.21718 -0.03426 0.28593 -0.04537 C 0.30573 -0.04861 0.32586 -0.04699 0.34583 -0.04769 C 0.36284 -0.03657 0.3809 -0.03194 0.39757 -0.01921 C 0.42187 -0.00069 0.44375 0.02407 0.46198 0.05231 C 0.47187 0.09259 0.43038 0.1162 0.4092 0.12847 C 0.35885 0.15787 0.3 0.17569 0.24496 0.17847 C 0.22378 0.18194 0.20295 0.18426 0.18159 0.18565 C 0.16076 0.18518 0.1184 0.20625 0.11909 0.17847 C 0.11927 0.16921 0.12396 0.15972 0.1217 0.15093 C 0.12066 0.14699 0.1158 0.15324 0.11284 0.15463 C 0.10625 0.15764 0.09965 0.16018 0.09323 0.16412 C 0.08489 0.16921 0.03021 0.20579 0.0217 0.21412 C -0.01632 0.25139 -0.02743 0.26412 -0.05052 0.30579 C -0.05417 0.31227 -0.05747 0.31898 -0.06042 0.32593 C -0.06337 0.33287 -0.06841 0.34745 -0.06841 0.34745 C -0.06893 0.35185 -0.07101 0.35625 -0.07032 0.36065 C -0.06545 0.39282 -0.04219 0.39236 -0.02205 0.39745 C 0.00243 0.39583 0.02691 0.39606 0.05121 0.39259 C 0.09843 0.38565 0.17222 0.34444 0.19948 0.28912 C 0.2092 0.26944 0.21146 0.25602 0.21718 0.23426 C 0.22222 0.18426 0.22586 0.11597 0.19218 0.08079 C 0.18142 0.06968 0.1684 0.06991 0.15573 0.06759 C 0.07396 0.07847 0.03975 0.13912 -0.01667 0.21528 C -0.02813 0.23079 -0.03889 0.24722 -0.04792 0.26528 C -0.0592 0.28796 -0.06754 0.31296 -0.07743 0.33681 C -0.07934 0.34167 -0.08195 0.34606 -0.08368 0.35093 C -0.08559 0.35625 -0.08802 0.36759 -0.08802 0.36759 C -0.08716 0.37708 -0.0875 0.38704 -0.08542 0.3963 C -0.07986 0.42014 -0.05261 0.4331 -0.03802 0.44143 C -0.02049 0.43866 -0.00261 0.43819 0.01458 0.4331 C 0.08003 0.41389 0.15208 0.3294 0.18159 0.25093 C 0.18281 0.24259 0.18611 0.23426 0.18507 0.22593 C 0.17569 0.15069 0.18906 0.06528 0.13246 0.04398 C 0.12482 0.0412 0.11701 0.04074 0.1092 0.03912 C 0.10486 0.03958 0.06267 0.03796 0.05295 0.05231 C 0.146 0.07083 -0.01372 0.03981 0.30034 0.06296 C 0.32343 0.06458 0.35503 0.09491 0.37534 0.11296 C 0.39635 0.1588 0.33541 0.19861 0.31198 0.21412 C 0.23455 0.26505 0.14583 0.2919 0.06007 0.30231 C 0.03871 0.29768 0.02552 0.30162 0.01284 0.28079 C 0.01007 0.24329 0.0276 0.21343 0.04496 0.18681 C 0.13194 0.05278 0.21771 0.04074 0.3467 -0.0037 C 0.39705 0.01412 0.4283 0.0662 0.43958 0.13194 C 0.42534 0.24954 0.3151 0.25833 0.24496 0.26759 C 0.23159 0.26944 0.21805 0.27083 0.20468 0.27245 C 0.17673 0.26713 0.16371 0.27199 0.14757 0.24514 C 0.13923 0.21042 0.14687 0.18241 0.16093 0.15231 C 0.19236 0.08542 0.2467 0.03634 0.30468 0.02014 C 0.32135 0.01551 0.33871 0.0169 0.35573 0.01528 C 0.37239 0.01875 0.38975 0.01852 0.40573 0.02593 C 0.44409 0.04375 0.48194 0.08588 0.4967 0.13681 C 0.49878 0.175 0.48958 0.2169 0.47448 0.24977 C 0.46927 0.26111 0.46093 0.26921 0.45468 0.27963 C 0.44861 0.28981 0.44878 0.29444 0.43958 0.30093 C 0.41406 0.31875 0.38003 0.3213 0.35208 0.32245 C 0.3 0.32477 0.24791 0.32569 0.19583 0.32731 C 0.14948 0.40417 0.14218 0.48773 0.12534 0.58426 C 0.12621 0.59699 0.12569 0.60995 0.12795 0.62245 C 0.13628 0.66921 0.17621 0.67222 0.20468 0.67847 C 0.26892 0.675 0.32656 0.67755 0.38246 0.63426 C 0.39027 0.61944 0.39392 0.61065 0.39583 0.59259 C 0.38611 0.52407 0.37274 0.43333 0.31718 0.40579 C 0.29184 0.39329 0.29809 0.39653 0.27083 0.39514 C 0.22899 0.39977 0.22812 0.39699 0.1967 0.42361 C 0.1875 0.41296 0.17882 0.40139 0.16909 0.39143 C 0.16128 0.38356 0.1533 0.37616 0.14583 0.36759 C 0.14392 0.36551 0.10434 0.30926 0.08871 0.30093 C 0.08107 0.28866 0.08767 0.30046 0.07882 0.27593 C 0.06857 0.24768 0.0559 0.22083 0.04757 0.19143 C 0.0375 0.15579 0.02968 0.12315 0.02083 0.08796 C 0.02048 0.05393 0.02118 0.01968 0.01996 -0.01435 C 0.01996 -0.01667 0.01805 -0.01829 0.01718 -0.02037 C 0.01232 -0.03333 0.00642 -0.03843 -0.00052 -0.04769 Z " pathEditMode="relative" ptsTypes="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04907 C -0.02448 -0.05532 -0.06997 -0.02361 -0.08299 -0.00741 C -0.0875 -0.00185 -0.09219 0.00347 -0.09635 0.00926 C -0.10139 0.0162 -0.10764 0.03148 -0.11615 0.03426 C -0.11875 0.04352 -0.11788 0.06875 -0.1099 0.07593 C -0.10833 0.07731 -0.10399 0.07801 -0.1026 0.07847 C -0.07778 0.07037 -0.05694 0.05579 -0.03385 0.04143 C 0.00503 0.01736 0.04566 -0.00648 0.08819 -0.01435 C 0.09948 -0.01343 0.10139 -0.0162 0.10538 -0.00486 C 0.08958 0.02106 0.05313 0.01782 0.03108 0.02014 C -0.02222 0.01852 -0.07378 0.01597 -0.12674 0.01181 C -0.14115 0.01366 -0.1566 0.01667 -0.16875 0.02847 C -0.18767 0.01944 -0.20972 0.02708 -0.22865 0.02847 C -0.26493 0.03843 -0.30243 0.04768 -0.33385 0.07593 C -0.33976 0.08125 -0.36076 0.11366 -0.3724 0.12014 C -0.37795 0.15671 -0.34722 0.16968 -0.32674 0.17361 C -0.31007 0.17199 -0.29323 0.17245 -0.27674 0.16898 C -0.23993 0.16134 -0.19792 0.13403 -0.17049 0.10093 C -0.16441 0.0838 -0.16076 0.06944 -0.15799 0.05093 C -0.15677 0.0338 -0.15677 0.025 -0.14288 0.02245 C -0.13785 0.02361 -0.13247 0.02338 -0.1276 0.02593 C -0.11979 0.03032 -0.11649 0.04653 -0.11424 0.05579 C -0.11545 0.06759 -0.11562 0.07986 -0.11788 0.09143 C -0.12847 0.14792 -0.17778 0.15393 -0.21337 0.15926 C -0.26354 0.15694 -0.3092 0.1588 -0.35712 0.1463 C -0.36215 0.14282 -0.36441 0.14213 -0.36701 0.13565 C -0.34358 0.04931 -0.26319 -0.0081 -0.2 -0.02407 C -0.18073 -0.02894 -0.16076 -0.0287 -0.14115 -0.03102 C -0.12413 -0.02986 -0.10694 -0.03079 -0.0901 -0.02755 C -0.05608 -0.02083 0.00469 0.00625 0.02674 0.04745 C 0.03177 0.06759 0.01215 0.07199 0.0026 0.07593 C 0.00938 0.07917 0.01024 0.08056 0.01163 0.09028 C 0.00417 0.11597 -0.00486 0.125 -0.02326 0.14259 C -0.0724 0.18958 -0.13038 0.20972 -0.1849 0.24259 C -0.20382 0.25393 -0.24757 0.27569 -0.26962 0.29861 C -0.27604 0.30532 -0.28333 0.31181 -0.2875 0.3213 C -0.28958 0.32616 -0.29288 0.33681 -0.29288 0.33681 C -0.2901 0.35162 -0.26771 0.34815 -0.26076 0.34861 C -0.21024 0.34143 -0.16458 0.3169 -0.11962 0.28565 C -0.09705 0.26991 -0.08021 0.25903 -0.0651 0.23079 C -0.04201 0.18773 -0.03073 0.1044 -0.0224 0.06528 C -0.01997 0.0294 -0.02326 -0.0044 -0.04635 -0.02407 C -0.05712 -0.02315 -0.06823 -0.025 -0.07865 -0.02153 C -0.11441 -0.00972 -0.1474 0.03704 -0.16962 0.07245 C -0.19826 0.11829 -0.2276 0.16782 -0.25174 0.21898 C -0.26406 0.24491 -0.27292 0.28495 -0.28576 0.3081 C -0.28142 0.32731 -0.26701 0.32176 -0.25365 0.32245 C -0.23247 0.31968 -0.18646 0.31551 -0.16076 0.30694 C -0.13299 0.29745 -0.14306 0.2963 -0.11701 0.28079 C -0.09375 0.2669 -0.07431 0.25764 -0.05365 0.23681 C -0.04878 0.22685 -0.04549 0.21528 -0.03924 0.20694 C -0.03785 0.20509 -0.03785 0.21204 -0.03663 0.21412 C -0.03403 0.21852 -0.0309 0.22245 -0.0276 0.22593 C -0.00434 0.24954 0.01302 0.26227 0.04097 0.27847 C 0.06632 0.29306 0.09236 0.30532 0.11788 0.31898 C 0.13802 0.32986 0.16181 0.34074 0.17413 0.36643 C 0.18021 0.40833 0.1151 0.41968 0.0974 0.42477 C 0.04931 0.43866 0.00087 0.44259 -0.0474 0.45347 C -0.09601 0.46435 -0.14497 0.47616 -0.19288 0.49143 C -0.20799 0.48125 -0.18247 0.41968 -0.17951 0.40926 C -0.17917 0.4081 -0.18056 0.41111 -0.18125 0.41181 C -0.18385 0.41481 -0.18628 0.41782 -0.18924 0.42014 C -0.19479 0.42454 -0.20087 0.42731 -0.20625 0.43194 C -0.22865 0.45139 -0.25104 0.47106 -0.2724 0.49259 C -0.30191 0.52245 -0.32222 0.54306 -0.34201 0.58426 C -0.34878 0.59838 -0.35365 0.60417 -0.35712 0.61898 C -0.35868 0.6331 -0.35955 0.63681 -0.35538 0.65579 C -0.35087 0.67662 -0.31753 0.68009 -0.30625 0.68194 C -0.25243 0.67361 -0.20312 0.65718 -0.1526 0.63194 C -0.13524 0.62315 -0.11771 0.61458 -0.1 0.60694 C -0.08681 0.60139 -0.07431 0.59815 -0.0625 0.58796 C -0.06163 0.58588 -0.0599 0.58426 -0.0599 0.58194 C -0.0599 0.57778 -0.06545 0.57083 -0.0625 0.57014 C -0.03368 0.56296 -0.00434 0.56389 0.02483 0.56065 C 0.0526 0.55301 0.08038 0.5456 0.10799 0.53796 C 0.11701 0.53542 0.12604 0.53287 0.1349 0.52963 C 0.14236 0.52685 0.15712 0.52014 0.15712 0.52014 C 0.16701 0.51111 0.15521 0.46898 0.15451 0.46643 C 0.14809 0.44074 0.12153 0.36088 0.11076 0.34028 C 0.10191 0.32361 0.09653 0.30509 0.08299 0.2963 C 0.07535 0.24444 0.06788 0.1794 0.05608 0.12593 C 0.05278 0.11065 0.04983 0.08773 0.03663 0.08194 C 0.00139 0.10625 -0.04687 0.08472 -0.0875 0.09398 C -0.09653 0.09861 -0.10087 0.09954 -0.10799 0.10694 C -0.11476 0.11389 -0.12101 0.11921 -0.10712 0.11528 C -0.09288 0.10648 -0.07847 0.09768 -0.06424 0.08912 C -0.03837 0.07384 -0.01146 0.06389 0.0099 0.03796 C 0.01076 -0.04583 0.02726 -0.02824 0.0026 -0.04074 C 0.00017 -0.0456 0.00087 -0.04282 0 -0.04907 Z " pathEditMode="relative" ptsTypes="fffffffffffffffffffffffffffffffffffffffffffffffffffffffffffffffffffffffffffffffffffffffff">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927 0.1115 C 0.01024 0.13209 0.00885 0.158 0.00677 0.18159 C 0.00799 0.21883 0.00365 0.21004 0.03542 0.20426 C 0.0691 0.18552 0.05608 0.19454 0.07552 0.18043 C 0.09826 0.14018 0.09427 0.08791 0.10313 0.04118 C 0.10486 0.03239 0.10556 0.02429 0.10851 0.0162 C 0.13212 0.02082 0.13872 0.02406 0.15139 0.05089 C 0.15642 0.07888 0.15191 0.09739 0.13438 0.11497 C 0.08455 0.1654 0.05486 0.18252 -0.00747 0.19478 C -0.02535 0.19061 -0.0375 0.19593 -0.0441 0.17442 C -0.04896 0.10734 -0.00556 0.05598 0.0309 0.01851 C 0.04878 0.00047 0.06736 -0.01711 0.08976 -0.02428 C 0.09792 -0.02683 0.10642 -0.02498 0.11476 -0.02544 C 0.1401 -0.0222 0.1434 -0.01665 0.16042 0.00787 C 0.16163 0.01203 0.16406 0.01573 0.16389 0.0199 C 0.16181 0.05783 0.13507 0.05783 0.11302 0.05922 C 0.08438 0.05483 0.06476 0.04858 0.03802 0.03979 C 0.03125 0.04118 0.02396 0.04049 0.01753 0.04372 C -0.01163 0.05783 -0.02951 0.09901 -0.04687 0.12931 C -0.075 0.17882 -0.10104 0.22045 -0.12083 0.27574 C -0.11962 0.28013 -0.11997 0.28615 -0.11736 0.28985 C -0.11372 0.29517 -0.09097 0.29471 -0.09062 0.29471 C -0.04653 0.28846 -0.00764 0.2806 0.03438 0.26232 C 0.05764 0.25214 0.08142 0.2422 0.09965 0.21953 C 0.12326 0.19015 0.12917 0.14574 0.13542 0.10549 C 0.14097 0.07033 0.14236 0.06177 0.17101 0.05922 C 0.19549 0.06501 0.1901 0.06038 0.20677 0.07333 C 0.21372 0.07865 0.22726 0.08999 0.22726 0.09022 C 0.23628 0.11127 0.23455 0.10202 0.23628 0.11636 C 0.23385 0.12399 0.23351 0.13371 0.22917 0.13972 C 0.21962 0.15268 0.18142 0.16054 0.17465 0.16262 C 0.17726 0.13695 0.20174 0.11844 0.21563 0.10664 C 0.27118 0.05992 0.33194 0.03887 0.39688 0.0354 C 0.42083 0.04072 0.44167 0.04303 0.46215 0.06038 C 0.47101 0.07865 0.46389 0.09022 0.45139 0.10202 C 0.42465 0.12769 0.39774 0.13093 0.36563 0.1351 C 0.31649 0.12978 0.2908 0.13903 0.25851 0.096 C 0.24844 0.05066 0.29549 0.02753 0.32101 0.0162 C 0.33264 0.01111 0.34462 0.00787 0.35677 0.00556 C 0.36684 0.00371 0.37708 0.00463 0.38715 0.0044 C 0.42465 0.01365 0.44549 0.01782 0.46389 0.06385 C 0.46441 0.06871 0.46615 0.07333 0.46563 0.07819 C 0.46215 0.10641 0.44965 0.10734 0.43177 0.11243 C 0.3908 0.10711 0.36181 0.10526 0.32552 0.08166 C 0.29844 0.06385 0.27934 0.02753 0.25052 0.0162 C 0.24306 0.01828 0.23472 0.01712 0.22813 0.02198 C 0.19028 0.05043 0.16181 0.12006 0.13889 0.16262 C 0.12517 0.18784 0.10764 0.20958 0.09688 0.23757 C 0.09288 0.27504 0.12587 0.27343 0.14514 0.27435 C 0.16806 0.27204 0.19115 0.27134 0.21389 0.26718 C 0.25347 0.26001 0.29236 0.23572 0.32917 0.21606 C 0.35156 0.20426 0.36233 0.19801 0.3809 0.17905 C 0.3901 0.17002 0.40764 0.14944 0.40764 0.14967 C 0.43177 0.06501 0.42222 -0.0916 0.34514 -0.12792 C 0.33611 -0.13208 0.32622 -0.13185 0.31667 -0.1337 C 0.29375 -0.12699 0.26997 -0.12398 0.24792 -0.11357 C 0.22795 -0.10409 0.1901 -0.05968 0.17726 -0.0421 C 0.12604 0.02915 0.06493 0.11659 0.0434 0.21351 C 0.04306 0.21675 0.04219 0.21976 0.04253 0.223 C 0.0434 0.23318 0.04323 0.24405 0.04688 0.25307 C 0.05017 0.2607 0.07188 0.26787 0.07552 0.26972 C 0.09115 0.26556 0.14722 0.25492 0.16563 0.24127 C 0.19115 0.22207 0.26354 0.15522 0.23802 0.17442 C 0.15833 0.23503 0.09184 0.33311 0.05851 0.44692 C 0.05503 0.4911 0.07951 0.46588 0.10677 0.45802 C 0.12188 0.44483 0.13906 0.43512 0.15226 0.41869 C 0.15608 0.41361 0.14149 0.41916 0.13628 0.42078 C 0.13003 0.42309 0.12413 0.42656 0.1184 0.43026 C 0.08646 0.45015 0.06319 0.47491 0.04063 0.5103 C 0.03958 0.514 0.03455 0.53227 0.03438 0.53644 C 0.03333 0.58525 0.06458 0.58548 0.0934 0.59126 C 0.13594 0.58895 0.19688 0.59566 0.24167 0.57299 C 0.24601 0.5672 0.2467 0.56211 0.24878 0.55402 C 0.24844 0.52603 0.24792 0.49781 0.24792 0.46959 C 0.24792 0.46773 0.2474 0.4645 0.24878 0.4638 C 0.25122 0.46218 0.25417 0.4645 0.25677 0.46496 C 0.27326 0.47491 0.28403 0.48809 0.29167 0.5103 C 0.2908 0.51724 0.29132 0.52487 0.28889 0.53135 C 0.28281 0.54777 0.27118 0.53991 0.26128 0.53736 C 0.25087 0.53528 0.24097 0.53019 0.2309 0.52695 C 0.2276 0.52395 0.22483 0.52348 0.22188 0.51978 C 0.21892 0.50775 0.22413 0.4985 0.22917 0.48994 C 0.24444 0.4638 0.2684 0.42957 0.29427 0.42471 C 0.30035 0.42725 0.30365 0.4261 0.30503 0.43535 C 0.30625 0.44298 0.30677 0.45894 0.30677 0.45918 C 0.30521 0.48855 0.30642 0.51169 0.2809 0.51724 C 0.27257 0.51701 0.26424 0.51701 0.2559 0.51631 C 0.25139 0.51585 0.24219 0.50151 0.23542 0.49804 C 0.23194 0.50128 0.22691 0.50822 0.22292 0.5103 C 0.22222 0.51076 0.22188 0.51192 0.22101 0.51261 C 0.21892 0.51354 0.21649 0.51215 0.21476 0.51377 C 0.21337 0.51469 0.21424 0.51793 0.21302 0.51978 " pathEditMode="relative" rAng="0" ptsTypes="fffffffffffffffffffffffffffffffffffffffffffffffffffffffffffffffffffffffffffffffffffffffffffA">
                                      <p:cBhvr>
                                        <p:cTn id="10" dur="2000" fill="hold"/>
                                        <p:tgtEl>
                                          <p:spTgt spid="6"/>
                                        </p:tgtEl>
                                        <p:attrNameLst>
                                          <p:attrName>ppt_x</p:attrName>
                                          <p:attrName>ppt_y</p:attrName>
                                        </p:attrNameLst>
                                      </p:cBhvr>
                                      <p:rCtr x="15573" y="11936"/>
                                    </p:animMotion>
                                  </p:childTnLst>
                                </p:cTn>
                              </p:par>
                              <p:par>
                                <p:cTn id="11"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581400"/>
            <a:ext cx="8915400" cy="1470025"/>
          </a:xfrm>
        </p:spPr>
        <p:txBody>
          <a:bodyPr rtlCol="0">
            <a:normAutofit fontScale="90000"/>
          </a:bodyPr>
          <a:lstStyle/>
          <a:p>
            <a:pPr algn="l"/>
            <a:r>
              <a:rPr lang="en-US" sz="2200" b="1" dirty="0">
                <a:effectLst>
                  <a:outerShdw blurRad="38100" dist="38100" dir="2700000" algn="tl">
                    <a:srgbClr val="000000">
                      <a:alpha val="43137"/>
                    </a:srgbClr>
                  </a:outerShdw>
                </a:effectLst>
              </a:rPr>
              <a:t>In order to </a:t>
            </a:r>
            <a:r>
              <a:rPr lang="en-US" sz="2200" b="1" dirty="0">
                <a:solidFill>
                  <a:srgbClr val="FF0000"/>
                </a:solidFill>
                <a:effectLst>
                  <a:outerShdw blurRad="38100" dist="38100" dir="2700000" algn="tl">
                    <a:srgbClr val="000000">
                      <a:alpha val="43137"/>
                    </a:srgbClr>
                  </a:outerShdw>
                </a:effectLst>
              </a:rPr>
              <a:t>strengthen the culture of biosafety, biosecurity, and responsible conduct </a:t>
            </a:r>
            <a:r>
              <a:rPr lang="en-US" sz="2200" b="1" dirty="0">
                <a:effectLst>
                  <a:outerShdw blurRad="38100" dist="38100" dir="2700000" algn="tl">
                    <a:srgbClr val="000000">
                      <a:alpha val="43137"/>
                    </a:srgbClr>
                  </a:outerShdw>
                </a:effectLst>
              </a:rPr>
              <a:t>in my laboratory, I need to look at:</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(A) Management systems;</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(B) Behavior of leadership and staff;</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(C) Biosafety- and biosecurity-related norms, beliefs, attitudes, and values;</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(D) Principles for guiding decisions and behaviors.</a:t>
            </a:r>
            <a:r>
              <a:rPr lang="en-US" sz="2700" b="1" dirty="0">
                <a:effectLst>
                  <a:outerShdw blurRad="38100" dist="38100" dir="2700000" algn="tl">
                    <a:srgbClr val="000000">
                      <a:alpha val="43137"/>
                    </a:srgbClr>
                  </a:outerShdw>
                </a:effectLst>
              </a:rPr>
              <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
            </a:r>
            <a:br>
              <a:rPr lang="en-US" sz="2700" b="1" dirty="0">
                <a:effectLst>
                  <a:outerShdw blurRad="38100" dist="38100" dir="2700000" algn="tl">
                    <a:srgbClr val="000000">
                      <a:alpha val="43137"/>
                    </a:srgbClr>
                  </a:outerShdw>
                </a:effectLst>
              </a:rPr>
            </a:br>
            <a:r>
              <a:rPr lang="en-US" dirty="0"/>
              <a:t/>
            </a:r>
            <a:br>
              <a:rPr lang="en-US" dirty="0"/>
            </a:br>
            <a:r>
              <a:rPr lang="en-US" dirty="0"/>
              <a:t>              ____________________</a:t>
            </a:r>
          </a:p>
        </p:txBody>
      </p:sp>
      <p:sp>
        <p:nvSpPr>
          <p:cNvPr id="4" name="TextBox 3"/>
          <p:cNvSpPr txBox="1">
            <a:spLocks noChangeArrowheads="1"/>
          </p:cNvSpPr>
          <p:nvPr/>
        </p:nvSpPr>
        <p:spPr bwMode="auto">
          <a:xfrm>
            <a:off x="609600" y="609600"/>
            <a:ext cx="35052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A</a:t>
            </a:r>
          </a:p>
        </p:txBody>
      </p:sp>
      <p:sp>
        <p:nvSpPr>
          <p:cNvPr id="5" name="TextBox 4"/>
          <p:cNvSpPr txBox="1">
            <a:spLocks noChangeArrowheads="1"/>
          </p:cNvSpPr>
          <p:nvPr/>
        </p:nvSpPr>
        <p:spPr bwMode="auto">
          <a:xfrm>
            <a:off x="4724400" y="609600"/>
            <a:ext cx="38862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B &amp; C</a:t>
            </a:r>
          </a:p>
        </p:txBody>
      </p:sp>
      <p:sp>
        <p:nvSpPr>
          <p:cNvPr id="6" name="TextBox 5"/>
          <p:cNvSpPr txBox="1">
            <a:spLocks noChangeArrowheads="1"/>
          </p:cNvSpPr>
          <p:nvPr/>
        </p:nvSpPr>
        <p:spPr bwMode="auto">
          <a:xfrm>
            <a:off x="609600" y="1612775"/>
            <a:ext cx="35052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None of these</a:t>
            </a:r>
          </a:p>
        </p:txBody>
      </p:sp>
      <p:sp>
        <p:nvSpPr>
          <p:cNvPr id="7" name="TextBox 6"/>
          <p:cNvSpPr txBox="1">
            <a:spLocks noChangeArrowheads="1"/>
          </p:cNvSpPr>
          <p:nvPr/>
        </p:nvSpPr>
        <p:spPr bwMode="auto">
          <a:xfrm>
            <a:off x="4751033" y="1600198"/>
            <a:ext cx="38862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All of these</a:t>
            </a:r>
          </a:p>
        </p:txBody>
      </p:sp>
      <p:sp>
        <p:nvSpPr>
          <p:cNvPr id="2055" name="TextBox 7"/>
          <p:cNvSpPr txBox="1">
            <a:spLocks noChangeArrowheads="1"/>
          </p:cNvSpPr>
          <p:nvPr/>
        </p:nvSpPr>
        <p:spPr bwMode="auto">
          <a:xfrm>
            <a:off x="1143000" y="646733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1.85185E-6 C -0.00712 -0.00879 -0.01424 0.00162 -0.02066 0.00718 C -0.02379 0.00996 -0.02605 0.01435 -0.02865 0.01783 C -0.02987 0.01945 -0.0323 0.02269 -0.0323 0.02269 C -0.03907 0.04121 -0.04462 0.05926 -0.04653 0.07986 C -0.04618 0.0882 -0.04671 0.09653 -0.04566 0.10486 C -0.04445 0.11482 -0.02934 0.1169 -0.02414 0.11921 C -0.01233 0.11806 -0.00035 0.11736 0.01145 0.11551 C 0.02656 0.1132 0.03993 0.10625 0.0552 0.10486 C 0.06649 0.10232 0.07812 0.10023 0.08923 0.09537 C 0.09496 0.09283 0.09913 0.08773 0.1052 0.08588 C 0.1177 0.08195 0.13107 0.08148 0.14375 0.07986 C 0.15468 0.08056 0.16579 0.08033 0.17673 0.08218 C 0.18906 0.08426 0.20243 0.0963 0.21336 0.10371 C 0.21666 0.10972 0.21875 0.11181 0.22048 0.11921 C 0.22204 0.13982 0.22638 0.15695 0.21145 0.16921 C 0.20382 0.16181 0.19114 0.15972 0.18211 0.15718 C 0.16927 0.15787 0.15659 0.15833 0.14375 0.15949 C 0.13576 0.16019 0.13177 0.16991 0.125 0.17269 C 0.11579 0.17662 0.10573 0.17639 0.09635 0.17986 C 0.09027 0.18218 0.0842 0.18472 0.07829 0.1882 C 0.07343 0.19121 0.06406 0.19884 0.06406 0.19884 C 0.06024 0.2213 0.0809 0.24375 0.0927 0.25371 C 0.12986 0.28519 0.17864 0.28773 0.22135 0.28935 C 0.24878 0.28727 0.26632 0.29421 0.28559 0.27269 C 0.29288 0.25394 0.28715 0.24908 0.28125 0.225 C 0.28437 0.2125 0.31284 0.19977 0.31875 0.19653 C 0.34878 0.18009 0.3776 0.16991 0.40972 0.16551 C 0.4467 0.17083 0.45798 0.16019 0.46875 0.20255 C 0.45989 0.24167 0.45902 0.23773 0.44097 0.26667 C 0.43333 0.27917 0.42621 0.29213 0.41875 0.30486 C 0.41371 0.31343 0.40555 0.31759 0.39895 0.32384 C 0.36996 0.35139 0.3302 0.34838 0.29635 0.35 C 0.2684 0.34908 0.23593 0.35185 0.20711 0.34421 C 0.20104 0.34051 0.19739 0.33727 0.1927 0.33102 C 0.18645 0.31343 0.19323 0.28958 0.19895 0.27384 C 0.23802 0.16736 0.25382 0.10833 0.31059 0.03588 C 0.31632 0.02847 0.33541 0.02824 0.3427 0.02755 C 0.35816 0.0294 0.37395 0.02824 0.38923 0.03333 C 0.45017 0.05394 0.48993 0.12871 0.50625 0.20486 C 0.50451 0.22546 0.50434 0.24653 0.50086 0.26667 C 0.49166 0.32037 0.44444 0.35347 0.40885 0.36551 C 0.32013 0.39514 0.22882 0.39051 0.13836 0.40116 C 0.08906 0.37708 0.05416 0.35671 0.00086 0.34653 C -0.01875 0.34954 -0.03889 0.35 -0.05816 0.35602 C -0.06511 0.35787 -0.07084 0.36528 -0.07691 0.37037 C -0.10209 0.39167 -0.11511 0.42269 -0.12605 0.45833 C -0.12726 0.47408 -0.12848 0.47824 -0.1224 0.49653 C -0.11233 0.52685 -0.06875 0.52338 -0.05 0.525 C 0.02743 0.51921 -0.00868 0.525 0.05885 0.50949 C 0.07448 0.50579 0.08715 0.4963 0.10156 0.48935 C 0.10694 0.48681 0.1177 0.48218 0.1177 0.48218 C 0.11336 0.51181 0.11458 0.55371 0.13385 0.57384 C 0.14861 0.58912 0.16024 0.58773 0.1776 0.59051 C 0.19878 0.58704 0.21996 0.58449 0.24097 0.57986 C 0.28437 0.57037 0.26336 0.56945 0.3052 0.55602 C 0.32725 0.54884 0.35052 0.54792 0.37309 0.54283 C 0.37829 0.54514 0.39132 0.54306 0.38923 0.55 C 0.38611 0.56019 0.37413 0.55903 0.36684 0.5632 C 0.32864 0.58426 0.29253 0.60139 0.25173 0.61204 C 0.21406 0.6088 0.20538 0.61968 0.18472 0.59653 C 0.17465 0.56412 0.19166 0.54236 0.21145 0.525 C 0.24739 0.49329 0.28263 0.47986 0.325 0.47153 C 0.34913 0.47269 0.37326 0.4713 0.39704 0.475 C 0.41163 0.47732 0.43454 0.49722 0.44722 0.50833 C 0.44635 0.51343 0.44618 0.51898 0.44444 0.52384 C 0.44357 0.52662 0.4335 0.53982 0.43298 0.54051 C 0.40937 0.56921 0.38281 0.58843 0.35069 0.59653 C 0.34323 0.59838 0.33541 0.59884 0.32743 0.6 C 0.28923 0.59908 0.20711 0.60671 0.16875 0.56435 C 0.14461 0.5375 0.13559 0.49259 0.12222 0.45718 C 0.09965 0.39746 0.09982 0.4125 0.08211 0.33704 C 0.07882 0.32292 0.07812 0.30625 0.07395 0.29283 C 0.06128 0.25116 0.04027 0.21134 0.03385 0.16667 C 0.03298 0.1507 0.0302 0.13634 0.02934 0.12037 C 0.02829 0.07292 0.03038 0.09398 0.025 0.05718 C 0.02361 0.04815 0.02135 0.02986 0.02135 0.02986 C 0.021 0.025 0.0217 0.02014 0.02048 0.01551 C 0.01996 0.01366 0.01805 0.0132 0.01684 0.01204 C 0.01354 0.00926 0.00885 0.00602 0.00625 0.00255 C 0.00486 0.0007 0.00451 -0.00347 0.0026 -0.00347 C 0.00138 -0.00347 0.00086 -0.00116 8.33333E-7 -1.85185E-6 Z " pathEditMode="relative" ptsTypes="f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94444E-6 3.7037E-7 C -0.02291 -0.00579 -0.05937 0.02153 -0.07413 0.04398 C -0.07743 0.04907 -0.09132 0.08079 -0.09739 0.08333 C -0.11215 0.0963 -0.0934 0.08055 -0.14201 0.08796 C -0.17187 0.09259 -0.20156 0.10903 -0.22951 0.12268 C -0.23524 0.12824 -0.24114 0.13333 -0.24653 0.13935 C -0.25399 0.14768 -0.26146 0.16088 -0.26962 0.16898 C -0.27465 0.16296 -0.27187 0.16481 -0.28212 0.17731 C -0.30312 0.20301 -0.32291 0.23241 -0.33576 0.26667 C -0.34635 0.33843 -0.30399 0.35509 -0.26076 0.35718 C -0.23229 0.35255 -0.1934 0.34907 -0.17326 0.31782 C -0.16337 0.28611 -0.16614 0.25532 -0.16528 0.22014 C -0.15052 0.22222 -0.13819 0.22523 -0.12413 0.23102 C -0.11024 0.24444 -0.09913 0.25995 -0.08923 0.27847 C -0.08594 0.29305 -0.07969 0.32801 -0.09653 0.33333 C -0.0993 0.33426 -0.0941 0.32639 -0.09201 0.32384 C -0.0809 0.31111 -0.06875 0.3 -0.05712 0.28796 C -0.04444 0.275 -0.02882 0.26829 -0.01423 0.25949 C 0.03577 0.22917 0.08108 0.21366 0.13577 0.21065 C 0.16493 0.21736 0.18924 0.2243 0.21077 0.25231 C 0.22535 0.31204 0.15243 0.32338 0.12413 0.32616 C 0.10938 0.32778 0.09445 0.32778 0.07952 0.32847 C 0.02066 0.31968 -0.00017 0.33009 -0.03489 0.275 C -0.03715 0.2669 -0.04149 0.2544 -0.04114 0.24514 C -0.03889 0.18287 0.00122 0.11088 0.04636 0.09282 C 0.0559 0.09676 0.0665 0.09768 0.075 0.10463 C 0.09584 0.12199 0.1158 0.17338 0.12327 0.20463 C 0.125 0.22083 0.1099 0.23218 0.1 0.23796 C 0.06146 0.26042 0.01719 0.26782 -0.02413 0.27268 C -0.07951 0.27176 -0.11979 0.27245 -0.17239 0.27384 C -0.20295 0.27755 -0.23229 0.28426 -0.25903 0.30602 C -0.27205 0.31667 -0.28125 0.33403 -0.29028 0.35 C -0.2934 0.36389 -0.2941 0.36389 -0.29375 0.38102 C -0.29271 0.43171 -0.29913 0.47593 -0.25625 0.48449 C -0.22309 0.47893 -0.20347 0.47315 -0.17413 0.45347 C -0.15052 0.42037 -0.14566 0.39954 -0.13576 0.35602 C -0.13021 0.30347 -0.12118 0.18356 -0.17673 0.17014 C -0.22083 0.17662 -0.24201 0.20347 -0.26875 0.25116 C -0.31198 0.32801 -0.34705 0.37037 -0.36701 0.44884 C -0.36788 0.45856 -0.36962 0.46759 -0.37048 0.47731 C -0.36996 0.48611 -0.37031 0.49491 -0.36875 0.50347 C -0.3684 0.50532 -0.36632 0.50579 -0.36528 0.50718 C -0.35677 0.51736 -0.3533 0.51782 -0.34114 0.51898 C -0.27847 0.50648 -0.21927 0.48843 -0.16423 0.44514 C -0.1566 0.43287 -0.14739 0.42199 -0.14114 0.40833 C -0.13472 0.39398 -0.13472 0.37477 -0.12673 0.3618 C -0.12413 0.35741 -0.1184 0.36343 -0.11423 0.36435 C -0.09757 0.36829 -0.09809 0.36921 -0.07864 0.37963 C -0.04028 0.40046 0.00938 0.42708 0.02413 0.48333 C 0.0224 0.49398 0.0224 0.50555 0.01875 0.51551 C 0.01389 0.52893 0.0059 0.53241 -0.00278 0.53796 C -0.00694 0.54074 -0.01267 0.54213 -0.01701 0.54282 C -0.02413 0.54398 -0.03837 0.54514 -0.03837 0.54514 C -0.05816 0.55139 -0.07899 0.5537 -0.09913 0.55602 C -0.1243 0.55324 -0.13923 0.55856 -0.15173 0.53102 C -0.15555 0.5088 -0.15694 0.50579 -0.15087 0.47268 C -0.14375 0.43426 -0.12222 0.37106 -0.09739 0.3463 C -0.08264 0.3 -0.06493 0.25417 -0.05173 0.20718 C -0.04583 0.18634 -0.0401 0.15694 -0.02778 0.14051 C -0.02222 0.10579 -0.01545 0.06968 -0.00087 0.03935 C 0.00226 0.02616 0.0007 0.03449 -0.00087 0.00463 C -0.00104 -0.00023 -0.00312 0.00208 -1.94444E-6 3.7037E-7 Z " pathEditMode="relative" ptsTypes="ffffffffffffffffffffffffffffffffffffffffffffffffffffffffffffff">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27778E-6 3.33333E-6 C -0.01249 0.00069 -0.04374 0.00069 -0.05885 0.00717 C -0.08419 0.01805 -0.09808 0.03472 -0.11874 0.0537 C -0.11996 0.05856 -0.12152 0.06273 -0.12221 0.06782 C -0.11996 0.09977 -0.09826 0.10416 -0.0776 0.10602 C -0.03836 0.10069 -0.00017 0.08171 0.03838 0.07037 C 0.09463 0.0537 0.15261 0.04907 0.2099 0.04653 C 0.25869 0.05 0.26199 0.04745 0.29549 0.06065 C 0.29949 0.06389 0.3014 0.0669 0.30452 0.07153 C 0.31286 0.12708 0.25643 0.14375 0.22779 0.14884 C 0.21529 0.15115 0.20279 0.15139 0.19029 0.15231 C 0.17657 0.15347 0.16286 0.15393 0.14914 0.15486 C 0.09914 0.15231 0.03525 0.1669 -0.01249 0.13102 C -0.01718 0.12361 -0.01996 0.11736 -0.02221 0.10833 C -0.01701 0.06504 -0.02239 0.09328 0.00626 0.02986 C 0.03699 -0.03797 0.09497 -0.10556 0.15539 -0.11783 C 0.17154 -0.12107 0.1882 -0.11852 0.20452 -0.11898 C 0.22084 -0.11621 0.23786 -0.1169 0.25365 -0.11065 C 0.30417 -0.09051 0.35261 -0.02639 0.36424 0.04282 C 0.36147 0.08611 0.36581 0.12153 0.32865 0.1287 C 0.33838 0.14815 0.34254 0.16782 0.34827 0.19051 C 0.35678 0.26319 0.35435 0.35092 0.29549 0.38333 C 0.27136 0.39653 0.26303 0.39467 0.23664 0.39768 C 0.20695 0.3949 0.16824 0.3993 0.14115 0.375 C 0.13334 0.36782 0.12154 0.34907 0.11789 0.34051 C 0.11459 0.33287 0.11042 0.32592 0.10799 0.31782 C 0.10695 0.31435 0.10765 0.30926 0.10539 0.30717 C 0.104 0.30578 0.10174 0.30648 0.10001 0.30602 C 0.079 0.31828 0.06824 0.34722 0.05626 0.37153 C 0.05365 0.37685 0.04949 0.38055 0.04654 0.38565 C 0.04515 0.39398 0.04411 0.39653 0.04654 0.40717 C 0.04758 0.4118 0.05834 0.42407 0.06077 0.42615 C 0.07501 0.43842 0.09237 0.44537 0.10904 0.44768 C 0.12206 0.44606 0.13525 0.44583 0.14827 0.44282 C 0.17865 0.43565 0.20921 0.41528 0.23664 0.39653 C 0.25574 0.38333 0.27727 0.37083 0.29289 0.35 C 0.3007 0.30879 0.34532 0.27847 0.37327 0.27037 C 0.38178 0.26782 0.39046 0.26782 0.39914 0.26666 C 0.41372 0.26898 0.42865 0.26875 0.44289 0.27384 C 0.46251 0.28102 0.48143 0.30532 0.48924 0.32986 C 0.49567 0.38796 0.43577 0.38032 0.40799 0.38333 C 0.40452 0.38287 0.37275 0.38171 0.36251 0.37615 C 0.35852 0.37407 0.34341 0.35879 0.34115 0.35602 C 0.31945 0.33078 0.30279 0.30833 0.29115 0.27268 C 0.28977 0.25671 0.2915 0.24444 0.29654 0.22986 C 0.28074 0.20231 0.26546 0.17361 0.25001 0.14537 C 0.24115 0.12916 0.23786 0.11481 0.22414 0.10602 C 0.21338 0.08842 0.22206 0.10162 0.19376 0.07268 C 0.16806 0.04653 0.15157 0.03565 0.12414 0.02153 C 0.11233 0.02453 0.11008 0.01875 0.09827 0.01782 C 0.08612 0.0169 0.07379 0.0162 0.06164 0.01551 C 0.05661 0.01389 0.05174 0.00972 0.0474 0.00602 C 0.04602 0.00486 0.04549 0.00139 0.04376 0.00115 C 0.03664 3.33333E-6 0.02952 0.00046 0.0224 3.33333E-6 C 0.01529 -0.00301 0.00747 3.33333E-6 5.27778E-6 3.33333E-6 Z " pathEditMode="relative" ptsTypes="fffffffffffffffffffffffffffffffffffffffffffffffffffffff">
                                      <p:cBhvr>
                                        <p:cTn id="10" dur="2000" fill="hold"/>
                                        <p:tgtEl>
                                          <p:spTgt spid="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11025 0.08767 C -0.11111 0.09761 -0.11146 0.10733 -0.11285 0.11728 C -0.11424 0.12699 -0.11962 0.13902 -0.12361 0.14688 C -0.1415 0.18436 -0.15903 0.19384 -0.18976 0.20772 C -0.19705 0.21096 -0.20226 0.21466 -0.21025 0.21605 C -0.22448 0.22137 -0.21841 0.21975 -0.22813 0.22206 C -0.23264 0.22137 -0.23907 0.22577 -0.2415 0.22091 C -0.24809 0.20703 -0.22379 0.15521 -0.22188 0.15059 C -0.20729 0.11496 -0.18559 0.06685 -0.154 0.05783 C -0.14896 0.05875 -0.14375 0.05852 -0.13872 0.06037 C -0.12622 0.06477 -0.11927 0.08327 -0.11563 0.09808 C -0.11302 0.12769 -0.12032 0.1485 -0.12813 0.17418 C -0.13021 0.18112 -0.13177 0.18806 -0.13351 0.19477 C -0.13455 0.19847 -0.13594 0.20263 -0.13698 0.20657 C -0.1375 0.20865 -0.13872 0.21374 -0.13872 0.21397 C -0.12709 0.22415 -0.10695 0.20818 -0.09688 0.19939 C -0.06858 0.17464 -0.03056 0.14365 -0.01997 0.09808 C -0.02361 0.07703 -0.02205 0.07379 -0.03872 0.05551 C -0.06563 0.02614 -0.05174 0.03909 -0.07986 0.01619 C -0.09705 0.00185 -0.12848 0.00092 -0.14775 -0.00162 C -0.16563 0.00023 -0.18368 -0.00024 -0.20122 0.00439 C -0.20903 0.00624 -0.2224 0.02197 -0.22813 0.03053 C -0.23073 0.03446 -0.23698 0.04117 -0.23698 0.0414 C -0.24445 0.05574 -0.26268 0.05459 -0.27448 0.05783 C -0.28646 0.06106 -0.29844 0.06453 -0.31025 0.0687 C -0.3592 0.08628 -0.40382 0.11242 -0.44948 0.1411 C -0.46893 0.15336 -0.4842 0.16331 -0.49948 0.18366 C -0.5125 0.1566 -0.48907 0.13254 -0.47726 0.11496 C -0.46077 0.09021 -0.44549 0.07263 -0.41997 0.06986 C -0.4092 0.07263 -0.39809 0.07309 -0.38785 0.07818 C -0.37223 0.08582 -0.36875 0.11404 -0.36476 0.13162 C -0.36632 0.16169 -0.36302 0.23201 -0.3941 0.23849 C -0.42327 0.23548 -0.43316 0.23479 -0.4566 0.21466 C -0.46042 0.20703 -0.46059 0.20217 -0.46198 0.19361 C -0.45799 0.15151 -0.45591 0.17557 -0.47101 0.15544 C -0.48143 0.12422 -0.48368 0.1064 -0.479 0.0687 C -0.47709 0.0532 -0.46407 0.02683 -0.45938 0.01388 C -0.43264 -0.06015 -0.47535 0.03493 -0.4165 -0.08976 C -0.40556 -0.11266 -0.39618 -0.13348 -0.379 -0.14805 C -0.37327 -0.14736 -0.36754 -0.14759 -0.36198 -0.14574 C -0.35729 -0.14412 -0.35313 -0.14018 -0.34861 -0.13741 C -0.34358 -0.13417 -0.32848 -0.13417 -0.32535 -0.13394 C -0.30677 -0.13093 -0.30191 -0.13718 -0.29601 -0.11844 C -0.29809 -0.10664 -0.29914 -0.09438 -0.30226 -0.08282 C -0.30521 -0.07194 -0.31927 -0.06061 -0.31372 -0.05182 C -0.3066 -0.04072 -0.29167 -0.0502 -0.28073 -0.04951 C -0.25729 -0.03817 -0.22292 -0.02799 -0.20851 0.00185 C -0.2066 0.01665 -0.21007 0.02914 -0.2165 0.04117 C -0.20174 0.04719 -0.25278 0.04487 -0.254 0.04487 C -0.27726 0.0495 -0.30643 0.05389 -0.32622 0.07332 C -0.34098 0.08767 -0.3441 0.09599 -0.35486 0.11265 C -0.36059 0.13879 -0.36354 0.17326 -0.33872 0.18274 C -0.33264 0.18505 -0.32622 0.18528 -0.31997 0.18621 C -0.26094 0.17649 -0.20816 0.14434 -0.154 0.11265 C -0.12813 0.09761 -0.104 0.0798 -0.07535 0.07703 C -0.05539 0.07888 -0.04827 0.07101 -0.04323 0.09114 C -0.06302 0.15406 -0.11302 0.17326 -0.16025 0.17557 C -0.19427 0.16932 -0.22778 0.15938 -0.25486 0.1293 C -0.26979 0.11288 -0.28525 0.08096 -0.3066 0.07703 C -0.31198 0.07772 -0.31754 0.07749 -0.32275 0.07934 C -0.34601 0.0872 -0.35938 0.13509 -0.36736 0.16261 C -0.37032 0.18297 -0.38073 0.23155 -0.36823 0.2482 C -0.36216 0.2563 -0.35278 0.25722 -0.34497 0.25884 C -0.33108 0.2563 -0.31632 0.25792 -0.30313 0.25167 C -0.27223 0.2371 -0.2757 0.1906 -0.28525 0.27689 C -0.28386 0.31806 -0.29028 0.3405 -0.25938 0.35068 C -0.24098 0.34767 -0.23542 0.35068 -0.22535 0.33264 C -0.20556 0.35114 -0.19254 0.37636 -0.18438 0.40666 C -0.18629 0.41938 -0.18854 0.43419 -0.19601 0.44367 C -0.20504 0.45477 -0.21789 0.45616 -0.229 0.46125 C -0.23351 0.46726 -0.23993 0.46726 -0.24601 0.46981 C -0.25903 0.47467 -0.2507 0.47073 -0.26198 0.47814 C -0.275 0.48623 -0.26528 0.4786 -0.27813 0.48993 C -0.279 0.49063 -0.28073 0.49225 -0.28073 0.49248 C -0.27639 0.50104 -0.28195 0.49225 -0.26823 0.49225 C -0.26702 0.49225 -0.26684 0.49502 -0.26563 0.49595 C -0.26372 0.49734 -0.26146 0.49757 -0.25938 0.49803 C -0.24688 0.50196 -0.23368 0.50196 -0.22101 0.50428 C -0.20643 0.51029 -0.22101 0.50451 -0.1816 0.50659 C -0.16493 0.50751 -0.14827 0.51006 -0.1316 0.51145 C -0.13039 0.51191 -0.12848 0.51098 -0.12813 0.5126 C -0.12691 0.51815 -0.13004 0.52001 -0.13247 0.52209 C -0.13629 0.5207 -0.13872 0.51654 -0.14236 0.51584 C -0.15191 0.51445 -0.16146 0.51376 -0.17101 0.5126 C -0.18264 0.50566 -0.19289 0.49803 -0.20573 0.49595 C -0.21424 0.49248 -0.22587 0.49965 -0.23438 0.50266 C -0.23629 0.50682 -0.23698 0.51584 -0.23698 0.51607 " pathEditMode="relative" rAng="0" ptsTypes="ffffffffffffffffffffffffffffffffffffffffffffffffffffffffffffffffffffffffffffffffffffffA">
                                      <p:cBhvr>
                                        <p:cTn id="12" dur="2000" fill="hold"/>
                                        <p:tgtEl>
                                          <p:spTgt spid="7"/>
                                        </p:tgtEl>
                                        <p:attrNameLst>
                                          <p:attrName>ppt_x</p:attrName>
                                          <p:attrName>ppt_y</p:attrName>
                                        </p:attrNameLst>
                                      </p:cBhvr>
                                      <p:rCtr x="-15608" y="99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6600"/>
            <a:ext cx="8382000" cy="1470025"/>
          </a:xfrm>
        </p:spPr>
        <p:txBody>
          <a:bodyPr rtlCol="0">
            <a:normAutofit fontScale="90000"/>
          </a:bodyPr>
          <a:lstStyle/>
          <a:p>
            <a:pPr algn="just">
              <a:defRPr/>
            </a:pPr>
            <a:r>
              <a:rPr lang="en-US" sz="3100" b="1" dirty="0">
                <a:effectLst>
                  <a:outerShdw blurRad="38100" dist="38100" dir="2700000" algn="tl">
                    <a:srgbClr val="000000">
                      <a:alpha val="43137"/>
                    </a:srgbClr>
                  </a:outerShdw>
                </a:effectLst>
              </a:rPr>
              <a:t>In the context of organizational culture, </a:t>
            </a:r>
            <a:r>
              <a:rPr lang="en-US" sz="3100" b="1" dirty="0">
                <a:solidFill>
                  <a:srgbClr val="FF0000"/>
                </a:solidFill>
                <a:effectLst>
                  <a:outerShdw blurRad="38100" dist="38100" dir="2700000" algn="tl">
                    <a:srgbClr val="000000">
                      <a:alpha val="43137"/>
                    </a:srgbClr>
                  </a:outerShdw>
                </a:effectLst>
              </a:rPr>
              <a:t>laboratory management systems</a:t>
            </a:r>
            <a:r>
              <a:rPr lang="en-US" sz="3100" b="1" dirty="0">
                <a:effectLst>
                  <a:outerShdw blurRad="38100" dist="38100" dir="2700000" algn="tl">
                    <a:srgbClr val="000000">
                      <a:alpha val="43137"/>
                    </a:srgbClr>
                  </a:outerShdw>
                </a:effectLst>
              </a:rPr>
              <a:t> are the processes, procedures, and programs in the organization which make biosafety and biosecurity top priorities and have an important impact on the safety and security functions.</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r>
            <a:br>
              <a:rPr lang="en-US" sz="3100" b="1" dirty="0">
                <a:effectLst>
                  <a:outerShdw blurRad="38100" dist="38100" dir="2700000" algn="tl">
                    <a:srgbClr val="000000">
                      <a:alpha val="43137"/>
                    </a:srgbClr>
                  </a:outerShdw>
                </a:effectLst>
              </a:rPr>
            </a:br>
            <a:r>
              <a:rPr lang="en-US" sz="3100" b="1" dirty="0">
                <a:effectLst>
                  <a:outerShdw blurRad="38100" dist="38100" dir="2700000" algn="tl">
                    <a:srgbClr val="000000">
                      <a:alpha val="43137"/>
                    </a:srgbClr>
                  </a:outerShdw>
                </a:effectLst>
              </a:rPr>
              <a:t> </a:t>
            </a:r>
            <a:r>
              <a:rPr lang="en-US" dirty="0"/>
              <a:t/>
            </a:r>
            <a:br>
              <a:rPr lang="en-US" dirty="0"/>
            </a:br>
            <a:r>
              <a:rPr lang="en-US" dirty="0"/>
              <a:t>               ____________________</a:t>
            </a:r>
          </a:p>
        </p:txBody>
      </p:sp>
      <p:sp>
        <p:nvSpPr>
          <p:cNvPr id="4" name="TextBox 3"/>
          <p:cNvSpPr txBox="1">
            <a:spLocks noChangeArrowheads="1"/>
          </p:cNvSpPr>
          <p:nvPr/>
        </p:nvSpPr>
        <p:spPr bwMode="auto">
          <a:xfrm>
            <a:off x="1447800" y="685799"/>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True</a:t>
            </a:r>
          </a:p>
        </p:txBody>
      </p:sp>
      <p:sp>
        <p:nvSpPr>
          <p:cNvPr id="5" name="TextBox 4"/>
          <p:cNvSpPr txBox="1">
            <a:spLocks noChangeArrowheads="1"/>
          </p:cNvSpPr>
          <p:nvPr/>
        </p:nvSpPr>
        <p:spPr bwMode="auto">
          <a:xfrm>
            <a:off x="4953000" y="685800"/>
            <a:ext cx="26670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3600" b="1" dirty="0">
                <a:latin typeface="Calibri" pitchFamily="34" charset="0"/>
              </a:rPr>
              <a:t>False</a:t>
            </a:r>
          </a:p>
        </p:txBody>
      </p:sp>
      <p:sp>
        <p:nvSpPr>
          <p:cNvPr id="2055" name="TextBox 7"/>
          <p:cNvSpPr txBox="1">
            <a:spLocks noChangeArrowheads="1"/>
          </p:cNvSpPr>
          <p:nvPr/>
        </p:nvSpPr>
        <p:spPr bwMode="auto">
          <a:xfrm>
            <a:off x="1371600" y="6324600"/>
            <a:ext cx="6248400" cy="369888"/>
          </a:xfrm>
          <a:prstGeom prst="rect">
            <a:avLst/>
          </a:prstGeom>
          <a:noFill/>
          <a:ln w="9525">
            <a:noFill/>
            <a:miter lim="800000"/>
            <a:headEnd/>
            <a:tailEnd/>
          </a:ln>
        </p:spPr>
        <p:txBody>
          <a:bodyPr>
            <a:spAutoFit/>
          </a:bodyPr>
          <a:lstStyle/>
          <a:p>
            <a:pPr algn="ctr"/>
            <a:r>
              <a:rPr lang="en-US" i="1" dirty="0"/>
              <a:t>      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4 -0.04769 C -0.00834 -0.03194 -0.0283 -0.05347 -0.03802 -0.03935 C -0.03716 -0.03194 -0.03733 -0.02407 -0.03542 -0.0169 C -0.02743 0.01412 0.0158 0.02014 0.03507 0.02361 C 0.05295 0.02245 0.07083 0.02222 0.08871 0.02014 C 0.10434 0.01829 0.11805 0.00231 0.12621 -0.01435 C 0.12847 -0.01875 0.12777 -0.02292 0.13073 -0.02639 C 0.13836 -0.02477 0.14375 -0.01898 0.14948 -0.01204 C 0.12187 0.03403 0.06076 0.0338 0.02083 0.03565 C -0.00608 0.0331 -0.04566 0.04051 -0.06302 0.00463 C -0.07084 -0.05741 -0.0033 -0.09144 0.03073 -0.10139 C 0.04444 -0.10532 0.05868 -0.10625 0.07257 -0.10857 C 0.08663 -0.10648 0.10086 -0.10718 0.11458 -0.10255 C 0.14687 -0.09167 0.18802 -0.06019 0.20746 -0.02269 C 0.2085 -0.01782 0.21041 -0.00995 0.21007 -0.00486 C 0.2092 0.00671 0.20868 0.01875 0.20573 0.02963 C 0.20416 0.03565 0.18871 0.05093 0.18593 0.05347 C 0.16024 0.07616 0.12152 0.07477 0.09218 0.07593 C 0.08541 0.07407 0.07864 0.0706 0.0717 0.07014 C 0.04097 0.06806 0.02691 0.11181 0.02083 0.14398 C 0.02343 0.1875 0.01979 0.21088 0.03698 0.24745 C 0.07413 0.32639 0.16093 0.33125 0.22257 0.33565 C 0.25833 0.33148 0.26979 0.3375 0.29409 0.31643 C 0.31041 0.25023 0.27152 0.18796 0.2467 0.13681 C 0.24323 0.12986 0.23767 0.11181 0.23159 0.10579 C 0.21597 0.09051 0.19357 0.08843 0.17534 0.08565 C 0.15538 0.08889 0.13507 0.08912 0.11545 0.09514 C 0.0783 0.10648 0.04843 0.14977 0.03593 0.19514 C 0.03368 0.2169 0.0309 0.22824 0.03593 0.25093 C 0.0592 0.35532 0.16354 0.37616 0.23159 0.37963 C 0.28246 0.37454 0.33906 0.37454 0.38593 0.34259 C 0.39392 0.33032 0.39583 0.32338 0.3967 0.30694 C 0.39114 0.25417 0.37361 0.22477 0.35121 0.17847 C 0.34826 0.17245 0.34635 0.16574 0.34409 0.15926 C 0.3434 0.15741 0.34062 0.15301 0.34218 0.15347 C 0.35416 0.15718 0.36215 0.17268 0.37083 0.18426 C 0.37864 0.19491 0.38611 0.20602 0.39323 0.21759 C 0.40694 0.24005 0.41562 0.26273 0.42795 0.28565 C 0.42014 0.30116 0.39444 0.29884 0.38333 0.29977 C 0.3335 0.30417 0.29652 0.30278 0.24218 0.30347 C 0.18211 0.30671 0.12135 0.31088 0.06198 0.2963 C 0.04548 0.28704 0.0375 0.27801 0.03073 0.25556 C 0.03246 0.24306 0.03229 0.22963 0.03593 0.21759 C 0.05555 0.15255 0.12083 0.08449 0.1717 0.07245 C 0.18698 0.06875 0.20277 0.07083 0.21823 0.07014 C 0.23576 0.07639 0.25416 0.07917 0.27083 0.08912 C 0.31441 0.11505 0.3618 0.17037 0.38507 0.22731 C 0.36805 0.31018 0.30764 0.32361 0.25208 0.33681 C 0.21198 0.33287 0.17152 0.33125 0.13159 0.32477 C 0.10173 0.31991 0.07239 0.29329 0.06007 0.25694 C 0.05607 0.24514 0.05781 0.22153 0.04948 0.21412 C 0.01632 0.24606 0.00017 0.30185 -0.01302 0.35093 C -0.01407 0.3713 -0.01754 0.4044 -0.01129 0.42477 C 0.0085 0.48843 0.06354 0.48889 0.10659 0.49143 C 0.16007 0.48681 0.21146 0.48194 0.26371 0.46643 C 0.2809 0.46134 0.29791 0.45509 0.31458 0.44745 C 0.32673 0.4419 0.35034 0.42847 0.35034 0.42847 C 0.3618 0.41574 0.3658 0.40509 0.3717 0.38681 C 0.37465 0.34143 0.36875 0.31505 0.35034 0.27477 C 0.31771 0.20324 0.28941 0.10347 0.22534 0.07014 C 0.21007 0.07245 0.19444 0.07222 0.17968 0.07731 C 0.14045 0.09097 0.09948 0.13565 0.0717 0.17245 C 0.01736 0.24444 -0.04636 0.31667 -0.05782 0.42361 C -0.05625 0.43356 -0.0566 0.44444 -0.0533 0.45347 C -0.0415 0.48565 -0.00469 0.48264 0.01632 0.48426 C 0.09305 0.47523 0.14375 0.4456 0.21458 0.40463 C 0.22465 0.39884 0.23593 0.39606 0.24496 0.38796 C 0.26805 0.36736 0.28941 0.35602 0.31632 0.34745 C 0.33559 0.35116 0.35555 0.34907 0.36718 0.37245 C 0.36475 0.38958 0.32725 0.40926 0.32083 0.41412 C 0.31024 0.42199 0.26458 0.43403 0.25573 0.43681 C 0.22725 0.44583 0.19843 0.45231 0.16996 0.46181 C 0.15746 0.46597 0.14566 0.47292 0.13333 0.47731 C 0.12326 0.48079 0.11302 0.48287 0.10295 0.48565 C 0.05121 0.48102 -0.00139 0.48125 -0.02466 0.40926 C -0.03212 0.34907 -0.00226 0.27963 0.04132 0.2581 C 0.05521 0.25116 0.06545 0.25301 0.08073 0.25231 C 0.10659 0.25833 0.13333 0.25972 0.15833 0.27014 C 0.19323 0.28472 0.21093 0.32523 0.21823 0.36898 C 0.21614 0.37801 0.21545 0.38796 0.21198 0.3963 C 0.20659 0.40926 0.18767 0.42199 0.17968 0.42593 C 0.14774 0.4419 0.11128 0.43958 0.07795 0.44143 C 0.0934 0.46991 0.11146 0.4831 0.13698 0.48565 C 0.1493 0.48171 0.16076 0.47847 0.17257 0.47245 C 0.20833 0.48773 0.25312 0.48287 0.28958 0.48565 C 0.35486 0.49074 0.41944 0.49815 0.4842 0.51065 C 0.51771 0.50579 0.51319 0.51343 0.50659 0.46898 C 0.50486 0.45764 0.50607 0.46088 0.50295 0.45463 C 0.50052 0.46042 0.4993 0.4669 0.4967 0.47245 C 0.48732 0.49259 0.47205 0.49931 0.45573 0.50463 C 0.30208 0.4963 0.36753 0.49907 0.2592 0.49514 C 0.24027 0.49306 0.22586 0.48542 0.21545 0.46296 C 0.21406 0.45532 0.21823 0.43472 0.21093 0.44745 C 0.20746 0.46157 0.20468 0.49143 0.20468 0.49143 C 0.20555 0.50185 0.2059 0.51227 0.20746 0.52245 C 0.21111 0.54792 0.22986 0.55856 0.24496 0.56898 C 0.23194 0.57454 0.2217 0.56204 0.21718 0.58194 C 0.21996 0.58727 0.21805 0.58565 0.22343 0.58565 " pathEditMode="relative" ptsTypes="fffffffffffffffffffffffffffffffffffffffffffffffffffffffffffffffffffffffffffffffffffffffff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04907 C -0.00208 -0.02662 -0.01562 -0.00694 -0.02865 0.00694 C -0.04132 0.0206 -0.04253 0.025 -0.05799 0.03565 C -0.08767 0.05532 -0.12083 0.06319 -0.1526 0.07361 C -0.16198 0.08148 -0.15972 0.06667 -0.15799 0.05787 C -0.15503 0.04306 -0.14965 0.02824 -0.14201 0.01643 C -0.12865 -0.0044 -0.10243 -0.0338 -0.0849 -0.04653 C -0.01806 -0.0963 0.05538 -0.12245 0.13125 -0.12639 C 0.15417 -0.12245 0.16927 -0.12176 0.18385 -0.09792 C 0.18576 -0.08935 0.18681 -0.08056 0.1875 -0.07153 C 0.18785 -0.06713 0.18628 -0.06111 0.18837 -0.05741 C 0.19045 -0.0537 0.19826 -0.05255 0.19826 -0.05255 C 0.20868 -0.05417 0.2191 -0.05509 0.22951 -0.05741 C 0.2349 -0.05857 0.24288 -0.07037 0.24288 -0.07037 C 0.23177 -0.12454 0.1934 -0.13125 0.15625 -0.13819 C 0.1401 -0.13657 0.12378 -0.13773 0.10799 -0.13357 C 0.09931 -0.13148 0.0684 -0.10509 0.06337 -0.10023 C 0.03247 -0.07014 -0.00486 -0.02963 -0.0151 0.02245 C -0.01545 0.02593 -0.01615 0.0294 -0.01615 0.0331 C -0.01615 0.05231 -0.01111 0.05463 0.00174 0.05926 C 0.04896 0.04954 0.10573 0.03079 0.13385 -0.02662 C 0.13993 -0.06389 0.11962 -0.07199 0.0974 -0.08472 C 0.07413 -0.08218 0.05069 -0.08148 0.0276 -0.07639 C -0.01128 -0.06782 -0.05139 -0.02523 -0.07413 0.01643 C -0.08681 0.06944 -0.03524 0.05995 -0.01076 0.06181 C 0.01997 0.05833 0.05052 0.0537 0.08125 0.05093 C 0.10278 0.05718 0.09271 0.05139 0.05712 0.08079 C 0.04323 0.09236 0.02656 0.09653 0.01076 0.10231 C -0.03698 0.11944 -0.08698 0.12292 -0.13576 0.13079 C -0.13976 0.13032 -0.1724 0.13403 -0.1849 0.12361 C -0.18958 0.1125 -0.19253 0.08657 -0.17951 0.09005 C -0.17569 0.09468 -0.17378 0.10208 -0.17135 0.1081 C -0.16545 0.14861 -0.16545 0.13796 -0.17674 0.20694 C -0.19306 0.30671 -0.26597 0.32361 -0.33038 0.33796 C -0.4474 0.33588 -0.39618 0.33542 -0.3651 0.33912 C -0.34792 0.3412 -0.33056 0.34375 -0.31337 0.3463 C -0.22066 0.34074 -0.11372 0.35509 -0.02951 0.28681 C -0.01354 0.25602 -0.01701 0.2331 -0.02951 0.19259 C -0.04722 0.13495 -0.09132 0.10301 -0.13299 0.08657 C -0.14878 0.08796 -0.16493 0.08588 -0.18038 0.09005 C -0.20399 0.09676 -0.23038 0.12106 -0.24913 0.13912 C -0.29497 0.18287 -0.33681 0.23356 -0.3474 0.30926 C -0.34132 0.3588 -0.35243 0.38056 -0.32135 0.3963 C -0.31406 0.39977 -0.3059 0.40023 -0.29826 0.40231 C -0.27083 0.39676 -0.24288 0.39537 -0.21615 0.38565 C -0.15694 0.36435 -0.10608 0.325 -0.04549 0.31065 C -0.02292 0.31551 -0.04809 0.32639 -0.0599 0.3331 C -0.07552 0.3419 -0.12361 0.36111 -0.1375 0.36528 C -0.16806 0.37454 -0.21615 0.38171 -0.24635 0.38912 C -0.28663 0.39884 -0.32674 0.40949 -0.36701 0.41898 C -0.39184 0.41435 -0.40104 0.42407 -0.40365 0.39745 C -0.39948 0.36319 -0.40017 0.36157 -0.38038 0.31412 C -0.35399 0.25093 -0.33264 0.14745 -0.26788 0.14143 C -0.24184 0.14861 -0.24045 0.16296 -0.23038 0.19398 C -0.22934 0.23727 -0.2276 0.25116 -0.23576 0.30093 C -0.24306 0.34514 -0.27083 0.37801 -0.27951 0.4213 C -0.27917 0.425 -0.27969 0.42917 -0.27865 0.4331 C -0.27674 0.44028 -0.26267 0.4412 -0.25885 0.44259 C -0.24132 0.4331 -0.23142 0.41782 -0.21962 0.39838 C -0.21927 0.41319 -0.22135 0.42824 -0.21875 0.44259 C -0.21128 0.48426 -0.20069 0.52477 -0.1901 0.56505 C -0.18455 0.58634 -0.16302 0.59977 -0.14913 0.60694 C -0.11736 0.62361 -0.08368 0.63009 -0.05 0.63565 C -0.02292 0.63287 -0.01128 0.64468 -0.00712 0.61528 C -0.01562 0.56134 -0.0092 0.58727 -0.0349 0.5213 C -0.04844 0.48657 -0.06146 0.44444 -0.0849 0.42014 C -0.09323 0.41157 -0.10365 0.4088 -0.11337 0.40463 C -0.13212 0.40741 -0.15122 0.40787 -0.16962 0.41296 C -0.17726 0.41505 -0.1842 0.42106 -0.19115 0.42569 C -0.21424 0.44143 -0.23038 0.45856 -0.23837 0.49143 C -0.23976 0.52083 -0.23819 0.55023 -0.23125 0.57847 C -0.23003 0.58333 -0.22795 0.5875 -0.22674 0.59236 C -0.225 0.59931 -0.2224 0.61296 -0.2224 0.61296 C -0.22934 0.62431 -0.22396 0.61829 -0.23663 0.62361 C -0.25816 0.63241 -0.2776 0.63704 -0.3 0.64028 C -0.31528 0.63727 -0.32569 0.64005 -0.3349 0.62454 C -0.3375 0.61065 -0.33229 0.59167 -0.32674 0.57963 C -0.3184 0.56157 -0.30885 0.54468 -0.3 0.52731 C -0.28177 0.49097 -0.27378 0.47847 -0.23663 0.47245 C -0.21892 0.46968 -0.20087 0.46921 -0.18299 0.46759 C -0.11875 0.47523 -0.03437 0.47963 0.00712 0.5581 C 0.01493 0.59213 -0.0059 0.6088 -0.02674 0.62014 C -0.06233 0.63958 -0.09948 0.64421 -0.1375 0.6463 C -0.17274 0.63889 -0.19583 0.63542 -0.21163 0.58889 C -0.21719 0.54028 -0.19983 0.50949 -0.18385 0.46759 C -0.16215 0.41088 -0.13941 0.35116 -0.10538 0.30579 C -0.10087 0.26829 -0.0934 0.23264 -0.08576 0.1963 C -0.08177 0.17755 -0.07917 0.14931 -0.06875 0.13426 C -0.06163 0.10995 -0.0533 0.08634 -0.04462 0.06273 C -0.0375 0.04421 -0.02691 0.02801 -0.02135 0.0081 C -0.01823 -0.00301 -0.01424 -0.01898 -0.0099 -0.03009 C -0.00799 -0.03449 -0.00573 -0.03889 -0.00365 -0.04306 C -0.00208 -0.04653 0.00087 -0.0537 0.00087 -0.0537 C -0.00017 -0.04977 0 -0.05139 0 -0.04907 Z " pathEditMode="relative" ptsTypes="ffffffffffffffffffffffffffffffffffffffffffffffffffffffffffffffffffffffffffffffffffffffffffffff">
                                      <p:cBhvr>
                                        <p:cTn id="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380" y="3657600"/>
            <a:ext cx="8534400" cy="1470025"/>
          </a:xfrm>
        </p:spPr>
        <p:txBody>
          <a:bodyPr rtlCol="0">
            <a:normAutofit fontScale="90000"/>
          </a:bodyPr>
          <a:lstStyle/>
          <a:p>
            <a:pPr algn="l" eaLnBrk="1" fontAlgn="auto" hangingPunct="1">
              <a:spcAft>
                <a:spcPts val="0"/>
              </a:spcAft>
              <a:defRPr/>
            </a:pPr>
            <a:r>
              <a:rPr lang="en-US" sz="2700" b="1" dirty="0">
                <a:solidFill>
                  <a:srgbClr val="FF0000"/>
                </a:solidFill>
                <a:effectLst>
                  <a:outerShdw blurRad="38100" dist="38100" dir="2700000" algn="tl">
                    <a:srgbClr val="000000">
                      <a:alpha val="43137"/>
                    </a:srgbClr>
                  </a:outerShdw>
                </a:effectLst>
              </a:rPr>
              <a:t>Laboratory management systems include, among other features:</a:t>
            </a:r>
            <a:br>
              <a:rPr lang="en-US" sz="2700" b="1" dirty="0">
                <a:solidFill>
                  <a:srgbClr val="FF0000"/>
                </a:solidFill>
                <a:effectLst>
                  <a:outerShdw blurRad="38100" dist="38100" dir="2700000" algn="tl">
                    <a:srgbClr val="000000">
                      <a:alpha val="43137"/>
                    </a:srgbClr>
                  </a:outerShdw>
                </a:effectLst>
              </a:rPr>
            </a:br>
            <a:r>
              <a:rPr lang="en-US" sz="2700" b="1" dirty="0">
                <a:solidFill>
                  <a:srgbClr val="FF0000"/>
                </a:solidFill>
                <a:effectLst>
                  <a:outerShdw blurRad="38100" dist="38100" dir="2700000" algn="tl">
                    <a:srgbClr val="000000">
                      <a:alpha val="43137"/>
                    </a:srgbClr>
                  </a:outerShdw>
                </a:effectLst>
              </a:rPr>
              <a:t/>
            </a:r>
            <a:br>
              <a:rPr lang="en-US" sz="2700" b="1" dirty="0">
                <a:solidFill>
                  <a:srgbClr val="FF0000"/>
                </a:solidFill>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(A) Visible biosafety and biosecurity policies;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(B) Clear roles and responsibilities;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(C ) Performance measurements;</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(D) Work environment;</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(E ) Training and qualifications.</a:t>
            </a:r>
            <a:br>
              <a:rPr lang="en-US" sz="2700" b="1" dirty="0">
                <a:effectLst>
                  <a:outerShdw blurRad="38100" dist="38100" dir="2700000" algn="tl">
                    <a:srgbClr val="000000">
                      <a:alpha val="43137"/>
                    </a:srgbClr>
                  </a:outerShdw>
                </a:effectLst>
              </a:rPr>
            </a:br>
            <a:r>
              <a:rPr lang="en-US" dirty="0"/>
              <a:t/>
            </a:r>
            <a:br>
              <a:rPr lang="en-US" dirty="0"/>
            </a:br>
            <a:r>
              <a:rPr lang="en-US" dirty="0"/>
              <a:t>             ____________________</a:t>
            </a:r>
          </a:p>
        </p:txBody>
      </p:sp>
      <p:sp>
        <p:nvSpPr>
          <p:cNvPr id="4" name="TextBox 3"/>
          <p:cNvSpPr txBox="1">
            <a:spLocks noChangeArrowheads="1"/>
          </p:cNvSpPr>
          <p:nvPr/>
        </p:nvSpPr>
        <p:spPr bwMode="auto">
          <a:xfrm>
            <a:off x="321082" y="609600"/>
            <a:ext cx="3657600" cy="6461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A</a:t>
            </a:r>
          </a:p>
        </p:txBody>
      </p:sp>
      <p:sp>
        <p:nvSpPr>
          <p:cNvPr id="5" name="TextBox 4"/>
          <p:cNvSpPr txBox="1">
            <a:spLocks noChangeArrowheads="1"/>
          </p:cNvSpPr>
          <p:nvPr/>
        </p:nvSpPr>
        <p:spPr bwMode="auto">
          <a:xfrm>
            <a:off x="4343400" y="609600"/>
            <a:ext cx="44958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E</a:t>
            </a:r>
          </a:p>
        </p:txBody>
      </p:sp>
      <p:sp>
        <p:nvSpPr>
          <p:cNvPr id="6" name="TextBox 5"/>
          <p:cNvSpPr txBox="1">
            <a:spLocks noChangeArrowheads="1"/>
          </p:cNvSpPr>
          <p:nvPr/>
        </p:nvSpPr>
        <p:spPr bwMode="auto">
          <a:xfrm>
            <a:off x="321082" y="1577128"/>
            <a:ext cx="36576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All of these</a:t>
            </a:r>
          </a:p>
        </p:txBody>
      </p:sp>
      <p:sp>
        <p:nvSpPr>
          <p:cNvPr id="7" name="TextBox 6"/>
          <p:cNvSpPr txBox="1">
            <a:spLocks noChangeArrowheads="1"/>
          </p:cNvSpPr>
          <p:nvPr/>
        </p:nvSpPr>
        <p:spPr bwMode="auto">
          <a:xfrm>
            <a:off x="4343400" y="1577128"/>
            <a:ext cx="44958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None of these</a:t>
            </a:r>
          </a:p>
        </p:txBody>
      </p:sp>
      <p:sp>
        <p:nvSpPr>
          <p:cNvPr id="2055" name="TextBox 7"/>
          <p:cNvSpPr txBox="1">
            <a:spLocks noChangeArrowheads="1"/>
          </p:cNvSpPr>
          <p:nvPr/>
        </p:nvSpPr>
        <p:spPr bwMode="auto">
          <a:xfrm>
            <a:off x="1219200" y="63246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9 C -0.0257 -0.04051 -0.03282 -0.03218 -0.06129 -0.01204 C -0.07604 -0.00162 -0.09028 0.00718 -0.10243 0.02245 C -0.10608 0.04259 -0.09219 0.06782 -0.07657 0.07245 C -0.05938 0.07755 -0.06893 0.07569 -0.04792 0.07731 C -0.0158 0.07361 0.01632 0.06574 0.04496 0.04514 C 0.05382 0.03889 0.06823 0.02685 0.07448 0.01643 C 0.07691 0.0125 0.07777 0.00509 0.08159 0.00463 C 0.15086 -0.00394 0.21718 -0.03426 0.28593 -0.04537 C 0.30573 -0.04861 0.32586 -0.04699 0.34583 -0.04769 C 0.36284 -0.03657 0.3809 -0.03194 0.39757 -0.01921 C 0.42187 -0.00069 0.44375 0.02407 0.46198 0.05231 C 0.47187 0.09259 0.43038 0.1162 0.4092 0.12847 C 0.35885 0.15787 0.3 0.17569 0.24496 0.17847 C 0.22378 0.18194 0.20295 0.18426 0.18159 0.18565 C 0.16076 0.18518 0.1184 0.20625 0.11909 0.17847 C 0.11927 0.16921 0.12396 0.15972 0.1217 0.15093 C 0.12066 0.14699 0.1158 0.15324 0.11284 0.15463 C 0.10625 0.15764 0.09965 0.16018 0.09323 0.16412 C 0.08489 0.16921 0.03021 0.20579 0.0217 0.21412 C -0.01632 0.25139 -0.02743 0.26412 -0.05052 0.30579 C -0.05417 0.31227 -0.05747 0.31898 -0.06042 0.32593 C -0.06337 0.33287 -0.06841 0.34745 -0.06841 0.34745 C -0.06893 0.35185 -0.07101 0.35625 -0.07032 0.36065 C -0.06545 0.39282 -0.04219 0.39236 -0.02205 0.39745 C 0.00243 0.39583 0.02691 0.39606 0.05121 0.39259 C 0.09843 0.38565 0.17222 0.34444 0.19948 0.28912 C 0.2092 0.26944 0.21146 0.25602 0.21718 0.23426 C 0.22222 0.18426 0.22586 0.11597 0.19218 0.08079 C 0.18142 0.06968 0.1684 0.06991 0.15573 0.06759 C 0.07396 0.07847 0.03975 0.13912 -0.01667 0.21528 C -0.02813 0.23079 -0.03889 0.24722 -0.04792 0.26528 C -0.0592 0.28796 -0.06754 0.31296 -0.07743 0.33681 C -0.07934 0.34167 -0.08195 0.34606 -0.08368 0.35093 C -0.08559 0.35625 -0.08802 0.36759 -0.08802 0.36759 C -0.08716 0.37708 -0.0875 0.38704 -0.08542 0.3963 C -0.07986 0.42014 -0.05261 0.4331 -0.03802 0.44143 C -0.02049 0.43866 -0.00261 0.43819 0.01458 0.4331 C 0.08003 0.41389 0.15208 0.3294 0.18159 0.25093 C 0.18281 0.24259 0.18611 0.23426 0.18507 0.22593 C 0.17569 0.15069 0.18906 0.06528 0.13246 0.04398 C 0.12482 0.0412 0.11701 0.04074 0.1092 0.03912 C 0.10486 0.03958 0.06267 0.03796 0.05295 0.05231 C 0.146 0.07083 -0.01372 0.03981 0.30034 0.06296 C 0.32343 0.06458 0.35503 0.09491 0.37534 0.11296 C 0.39635 0.1588 0.33541 0.19861 0.31198 0.21412 C 0.23455 0.26505 0.14583 0.2919 0.06007 0.30231 C 0.03871 0.29768 0.02552 0.30162 0.01284 0.28079 C 0.01007 0.24329 0.0276 0.21343 0.04496 0.18681 C 0.13194 0.05278 0.21771 0.04074 0.3467 -0.0037 C 0.39705 0.01412 0.4283 0.0662 0.43958 0.13194 C 0.42534 0.24954 0.3151 0.25833 0.24496 0.26759 C 0.23159 0.26944 0.21805 0.27083 0.20468 0.27245 C 0.17673 0.26713 0.16371 0.27199 0.14757 0.24514 C 0.13923 0.21042 0.14687 0.18241 0.16093 0.15231 C 0.19236 0.08542 0.2467 0.03634 0.30468 0.02014 C 0.32135 0.01551 0.33871 0.0169 0.35573 0.01528 C 0.37239 0.01875 0.38975 0.01852 0.40573 0.02593 C 0.44409 0.04375 0.48194 0.08588 0.4967 0.13681 C 0.49878 0.175 0.48958 0.2169 0.47448 0.24977 C 0.46927 0.26111 0.46093 0.26921 0.45468 0.27963 C 0.44861 0.28981 0.44878 0.29444 0.43958 0.30093 C 0.41406 0.31875 0.38003 0.3213 0.35208 0.32245 C 0.3 0.32477 0.24791 0.32569 0.19583 0.32731 C 0.14948 0.40417 0.14218 0.48773 0.12534 0.58426 C 0.12621 0.59699 0.12569 0.60995 0.12795 0.62245 C 0.13628 0.66921 0.17621 0.67222 0.20468 0.67847 C 0.26892 0.675 0.32656 0.67755 0.38246 0.63426 C 0.39027 0.61944 0.39392 0.61065 0.39583 0.59259 C 0.38611 0.52407 0.37274 0.43333 0.31718 0.40579 C 0.29184 0.39329 0.29809 0.39653 0.27083 0.39514 C 0.22899 0.39977 0.22812 0.39699 0.1967 0.42361 C 0.1875 0.41296 0.17882 0.40139 0.16909 0.39143 C 0.16128 0.38356 0.1533 0.37616 0.14583 0.36759 C 0.14392 0.36551 0.10434 0.30926 0.08871 0.30093 C 0.08107 0.28866 0.08767 0.30046 0.07882 0.27593 C 0.06857 0.24768 0.0559 0.22083 0.04757 0.19143 C 0.0375 0.15579 0.02968 0.12315 0.02083 0.08796 C 0.02048 0.05393 0.02118 0.01968 0.01996 -0.01435 C 0.01996 -0.01667 0.01805 -0.01829 0.01718 -0.02037 C 0.01232 -0.03333 0.00642 -0.03843 -0.00052 -0.04769 Z " pathEditMode="relative" ptsTypes="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04907 C -0.02448 -0.05532 -0.06997 -0.02361 -0.08299 -0.00741 C -0.0875 -0.00185 -0.09219 0.00347 -0.09635 0.00926 C -0.10139 0.0162 -0.10764 0.03148 -0.11615 0.03426 C -0.11875 0.04352 -0.11788 0.06875 -0.1099 0.07593 C -0.10833 0.07731 -0.10399 0.07801 -0.1026 0.07847 C -0.07778 0.07037 -0.05694 0.05579 -0.03385 0.04143 C 0.00503 0.01736 0.04566 -0.00648 0.08819 -0.01435 C 0.09948 -0.01343 0.10139 -0.0162 0.10538 -0.00486 C 0.08958 0.02106 0.05313 0.01782 0.03108 0.02014 C -0.02222 0.01852 -0.07378 0.01597 -0.12674 0.01181 C -0.14115 0.01366 -0.1566 0.01667 -0.16875 0.02847 C -0.18767 0.01944 -0.20972 0.02708 -0.22865 0.02847 C -0.26493 0.03843 -0.30243 0.04768 -0.33385 0.07593 C -0.33976 0.08125 -0.36076 0.11366 -0.3724 0.12014 C -0.37795 0.15671 -0.34722 0.16968 -0.32674 0.17361 C -0.31007 0.17199 -0.29323 0.17245 -0.27674 0.16898 C -0.23993 0.16134 -0.19792 0.13403 -0.17049 0.10093 C -0.16441 0.0838 -0.16076 0.06944 -0.15799 0.05093 C -0.15677 0.0338 -0.15677 0.025 -0.14288 0.02245 C -0.13785 0.02361 -0.13247 0.02338 -0.1276 0.02593 C -0.11979 0.03032 -0.11649 0.04653 -0.11424 0.05579 C -0.11545 0.06759 -0.11562 0.07986 -0.11788 0.09143 C -0.12847 0.14792 -0.17778 0.15393 -0.21337 0.15926 C -0.26354 0.15694 -0.3092 0.1588 -0.35712 0.1463 C -0.36215 0.14282 -0.36441 0.14213 -0.36701 0.13565 C -0.34358 0.04931 -0.26319 -0.0081 -0.2 -0.02407 C -0.18073 -0.02894 -0.16076 -0.0287 -0.14115 -0.03102 C -0.12413 -0.02986 -0.10694 -0.03079 -0.0901 -0.02755 C -0.05608 -0.02083 0.00469 0.00625 0.02674 0.04745 C 0.03177 0.06759 0.01215 0.07199 0.0026 0.07593 C 0.00938 0.07917 0.01024 0.08056 0.01163 0.09028 C 0.00417 0.11597 -0.00486 0.125 -0.02326 0.14259 C -0.0724 0.18958 -0.13038 0.20972 -0.1849 0.24259 C -0.20382 0.25393 -0.24757 0.27569 -0.26962 0.29861 C -0.27604 0.30532 -0.28333 0.31181 -0.2875 0.3213 C -0.28958 0.32616 -0.29288 0.33681 -0.29288 0.33681 C -0.2901 0.35162 -0.26771 0.34815 -0.26076 0.34861 C -0.21024 0.34143 -0.16458 0.3169 -0.11962 0.28565 C -0.09705 0.26991 -0.08021 0.25903 -0.0651 0.23079 C -0.04201 0.18773 -0.03073 0.1044 -0.0224 0.06528 C -0.01997 0.0294 -0.02326 -0.0044 -0.04635 -0.02407 C -0.05712 -0.02315 -0.06823 -0.025 -0.07865 -0.02153 C -0.11441 -0.00972 -0.1474 0.03704 -0.16962 0.07245 C -0.19826 0.11829 -0.2276 0.16782 -0.25174 0.21898 C -0.26406 0.24491 -0.27292 0.28495 -0.28576 0.3081 C -0.28142 0.32731 -0.26701 0.32176 -0.25365 0.32245 C -0.23247 0.31968 -0.18646 0.31551 -0.16076 0.30694 C -0.13299 0.29745 -0.14306 0.2963 -0.11701 0.28079 C -0.09375 0.2669 -0.07431 0.25764 -0.05365 0.23681 C -0.04878 0.22685 -0.04549 0.21528 -0.03924 0.20694 C -0.03785 0.20509 -0.03785 0.21204 -0.03663 0.21412 C -0.03403 0.21852 -0.0309 0.22245 -0.0276 0.22593 C -0.00434 0.24954 0.01302 0.26227 0.04097 0.27847 C 0.06632 0.29306 0.09236 0.30532 0.11788 0.31898 C 0.13802 0.32986 0.16181 0.34074 0.17413 0.36643 C 0.18021 0.40833 0.1151 0.41968 0.0974 0.42477 C 0.04931 0.43866 0.00087 0.44259 -0.0474 0.45347 C -0.09601 0.46435 -0.14497 0.47616 -0.19288 0.49143 C -0.20799 0.48125 -0.18247 0.41968 -0.17951 0.40926 C -0.17917 0.4081 -0.18056 0.41111 -0.18125 0.41181 C -0.18385 0.41481 -0.18628 0.41782 -0.18924 0.42014 C -0.19479 0.42454 -0.20087 0.42731 -0.20625 0.43194 C -0.22865 0.45139 -0.25104 0.47106 -0.2724 0.49259 C -0.30191 0.52245 -0.32222 0.54306 -0.34201 0.58426 C -0.34878 0.59838 -0.35365 0.60417 -0.35712 0.61898 C -0.35868 0.6331 -0.35955 0.63681 -0.35538 0.65579 C -0.35087 0.67662 -0.31753 0.68009 -0.30625 0.68194 C -0.25243 0.67361 -0.20312 0.65718 -0.1526 0.63194 C -0.13524 0.62315 -0.11771 0.61458 -0.1 0.60694 C -0.08681 0.60139 -0.07431 0.59815 -0.0625 0.58796 C -0.06163 0.58588 -0.0599 0.58426 -0.0599 0.58194 C -0.0599 0.57778 -0.06545 0.57083 -0.0625 0.57014 C -0.03368 0.56296 -0.00434 0.56389 0.02483 0.56065 C 0.0526 0.55301 0.08038 0.5456 0.10799 0.53796 C 0.11701 0.53542 0.12604 0.53287 0.1349 0.52963 C 0.14236 0.52685 0.15712 0.52014 0.15712 0.52014 C 0.16701 0.51111 0.15521 0.46898 0.15451 0.46643 C 0.14809 0.44074 0.12153 0.36088 0.11076 0.34028 C 0.10191 0.32361 0.09653 0.30509 0.08299 0.2963 C 0.07535 0.24444 0.06788 0.1794 0.05608 0.12593 C 0.05278 0.11065 0.04983 0.08773 0.03663 0.08194 C 0.00139 0.10625 -0.04687 0.08472 -0.0875 0.09398 C -0.09653 0.09861 -0.10087 0.09954 -0.10799 0.10694 C -0.11476 0.11389 -0.12101 0.11921 -0.10712 0.11528 C -0.09288 0.10648 -0.07847 0.09768 -0.06424 0.08912 C -0.03837 0.07384 -0.01146 0.06389 0.0099 0.03796 C 0.01076 -0.04583 0.02726 -0.02824 0.0026 -0.04074 C 0.00017 -0.0456 0.00087 -0.04282 0 -0.04907 Z " pathEditMode="relative" ptsTypes="fffffffffffffffffffffffffffffffffffffffffffffffffffffffffffffffffffffffffffffffffffffffff">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651 0.11265 C 0.05607 0.13324 0.05468 0.15915 0.0526 0.18274 C 0.05382 0.21999 0.04948 0.2112 0.08125 0.20541 C 0.11493 0.18668 0.10191 0.1957 0.12135 0.18159 C 0.14409 0.14134 0.1401 0.08906 0.14896 0.04233 C 0.15069 0.03354 0.15139 0.02545 0.15434 0.01735 C 0.17795 0.02198 0.18455 0.02522 0.19722 0.05205 C 0.20225 0.08004 0.19774 0.09854 0.18021 0.11612 C 0.13038 0.16655 0.10069 0.18367 0.03836 0.19593 C 0.02048 0.19177 0.00833 0.19709 0.00173 0.17557 C -0.00313 0.10849 0.04027 0.05714 0.07673 0.01966 C 0.09461 0.00162 0.11319 -0.01596 0.13559 -0.02313 C 0.14375 -0.02568 0.15225 -0.02382 0.16059 -0.02429 C 0.18593 -0.02105 0.18923 -0.0155 0.20625 0.00902 C 0.20746 0.01319 0.20989 0.01689 0.20972 0.02105 C 0.20764 0.05899 0.1809 0.05899 0.15885 0.06038 C 0.13021 0.05598 0.11059 0.04974 0.08385 0.04094 C 0.07708 0.04233 0.06979 0.04164 0.06336 0.04488 C 0.0342 0.05899 0.01632 0.10016 -0.00104 0.13047 C -0.02917 0.17997 -0.05521 0.22161 -0.075 0.27689 C -0.07379 0.28129 -0.07414 0.2873 -0.07153 0.291 C -0.06789 0.29632 -0.04514 0.29586 -0.04479 0.29586 C -0.0007 0.28961 0.03819 0.28175 0.08021 0.26348 C 0.10347 0.2533 0.12725 0.24335 0.14548 0.22068 C 0.16909 0.1913 0.175 0.14689 0.18125 0.10664 C 0.1868 0.07148 0.18819 0.06292 0.21684 0.06038 C 0.24132 0.06616 0.23593 0.06153 0.2526 0.07449 C 0.25955 0.07981 0.27309 0.09114 0.27309 0.09137 C 0.28211 0.11242 0.28038 0.10317 0.28211 0.11751 C 0.27968 0.12515 0.27934 0.13486 0.275 0.14088 C 0.26545 0.15383 0.22725 0.16169 0.22048 0.16378 C 0.22309 0.1381 0.24757 0.11959 0.26146 0.1078 C 0.31701 0.06107 0.37777 0.04002 0.44271 0.03655 C 0.46666 0.04187 0.4875 0.04418 0.50798 0.06153 C 0.51684 0.07981 0.50972 0.09137 0.49722 0.10317 C 0.47048 0.12885 0.44357 0.13209 0.41146 0.13625 C 0.36232 0.13093 0.33663 0.14018 0.30434 0.09716 C 0.29427 0.05182 0.34132 0.02868 0.36684 0.01735 C 0.37847 0.01226 0.39045 0.00902 0.4026 0.00671 C 0.41267 0.00486 0.42291 0.00578 0.43298 0.00555 C 0.47048 0.01481 0.49132 0.01897 0.50972 0.065 C 0.51024 0.06986 0.51198 0.07449 0.51146 0.07934 C 0.50798 0.10757 0.49548 0.10849 0.4776 0.11358 C 0.43663 0.10826 0.40764 0.10641 0.37135 0.08281 C 0.34427 0.065 0.32517 0.02868 0.29635 0.01735 C 0.28889 0.01943 0.28055 0.01828 0.27396 0.02313 C 0.23611 0.05159 0.20764 0.12121 0.18472 0.16378 C 0.171 0.18899 0.15347 0.21073 0.14271 0.23872 C 0.13871 0.2762 0.1717 0.27458 0.19097 0.2755 C 0.21389 0.27319 0.23698 0.2725 0.25972 0.26833 C 0.2993 0.26116 0.33819 0.23687 0.375 0.21721 C 0.39739 0.20541 0.40816 0.19917 0.42673 0.1802 C 0.43593 0.17118 0.45347 0.15059 0.45347 0.15082 C 0.4776 0.06616 0.46805 -0.09045 0.39097 -0.12676 C 0.38194 -0.13093 0.37205 -0.1307 0.3625 -0.13255 C 0.33958 -0.12584 0.3158 -0.12283 0.29375 -0.11242 C 0.27378 -0.10294 0.23593 -0.05852 0.22309 -0.04094 C 0.17187 0.0303 0.11076 0.11774 0.08923 0.21467 C 0.08889 0.21791 0.08802 0.22091 0.08836 0.22415 C 0.08923 0.23456 0.08906 0.2452 0.09271 0.25422 C 0.096 0.26186 0.11771 0.26903 0.12135 0.27088 C 0.13698 0.26671 0.19305 0.25607 0.21146 0.24243 C 0.23698 0.22323 0.30937 0.15637 0.28385 0.17557 C 0.20416 0.23618 0.13767 0.33426 0.10434 0.44807 C 0.10086 0.49225 0.12534 0.46704 0.1526 0.45917 C 0.16771 0.44599 0.18489 0.43627 0.19809 0.41985 C 0.20191 0.41476 0.18732 0.42031 0.18211 0.42193 C 0.17586 0.42424 0.16996 0.42771 0.16423 0.43141 C 0.13229 0.45131 0.10902 0.47606 0.08646 0.51145 C 0.08541 0.51515 0.08038 0.53343 0.08021 0.53759 C 0.07916 0.5864 0.11041 0.58663 0.13923 0.59241 C 0.18177 0.5901 0.24271 0.59681 0.2875 0.57414 C 0.29184 0.56836 0.29253 0.56327 0.29461 0.55517 C 0.29427 0.52718 0.29375 0.49896 0.29375 0.47074 C 0.29375 0.46889 0.29323 0.46565 0.29461 0.46496 C 0.29705 0.46334 0.3 0.46565 0.3026 0.46611 C 0.31909 0.47606 0.32986 0.48924 0.3375 0.51145 C 0.33663 0.51839 0.33715 0.52602 0.33472 0.5325 C 0.32864 0.54893 0.31701 0.54106 0.30711 0.53852 C 0.2967 0.53643 0.2868 0.53135 0.27673 0.52811 C 0.27343 0.5251 0.27066 0.52464 0.26771 0.52094 C 0.26475 0.50891 0.26996 0.49965 0.275 0.4911 C 0.29027 0.46496 0.31423 0.43072 0.3401 0.42586 C 0.34618 0.42841 0.34948 0.42725 0.35086 0.4365 C 0.35208 0.44414 0.3526 0.4601 0.3526 0.46033 C 0.35104 0.48971 0.35225 0.51284 0.32673 0.51839 C 0.3184 0.51816 0.31007 0.51816 0.30173 0.51747 C 0.29722 0.517 0.28802 0.50266 0.28125 0.49919 C 0.27777 0.50243 0.27274 0.50937 0.26875 0.51145 C 0.26805 0.51191 0.26771 0.51307 0.26684 0.51376 C 0.26475 0.51469 0.26232 0.5133 0.26059 0.51492 C 0.2592 0.51585 0.26007 0.51909 0.25885 0.52094 " pathEditMode="relative" rAng="0" ptsTypes="fffffffffffffffffffffffffffffffffffffffffffffffffffffffffffffffffffffffffffffffffffffffffffA">
                                      <p:cBhvr>
                                        <p:cTn id="10" dur="2000" fill="hold"/>
                                        <p:tgtEl>
                                          <p:spTgt spid="6"/>
                                        </p:tgtEl>
                                        <p:attrNameLst>
                                          <p:attrName>ppt_x</p:attrName>
                                          <p:attrName>ppt_y</p:attrName>
                                        </p:attrNameLst>
                                      </p:cBhvr>
                                      <p:rCtr x="15573" y="11936"/>
                                    </p:animMotion>
                                  </p:childTnLst>
                                </p:cTn>
                              </p:par>
                              <p:par>
                                <p:cTn id="11"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276600"/>
            <a:ext cx="8763000" cy="2133600"/>
          </a:xfrm>
        </p:spPr>
        <p:txBody>
          <a:bodyPr rtlCol="0">
            <a:normAutofit fontScale="90000"/>
          </a:bodyPr>
          <a:lstStyle/>
          <a:p>
            <a:pPr algn="l"/>
            <a:r>
              <a:rPr lang="en-US" sz="2200" b="1" dirty="0">
                <a:effectLst>
                  <a:outerShdw blurRad="38100" dist="38100" dir="2700000" algn="tl">
                    <a:srgbClr val="000000">
                      <a:alpha val="43137"/>
                    </a:srgbClr>
                  </a:outerShdw>
                </a:effectLst>
              </a:rPr>
              <a:t>Which aspects of </a:t>
            </a:r>
            <a:r>
              <a:rPr lang="en-US" sz="2200" b="1" dirty="0">
                <a:solidFill>
                  <a:srgbClr val="FF0000"/>
                </a:solidFill>
                <a:effectLst>
                  <a:outerShdw blurRad="38100" dist="38100" dir="2700000" algn="tl">
                    <a:srgbClr val="000000">
                      <a:alpha val="43137"/>
                    </a:srgbClr>
                  </a:outerShdw>
                </a:effectLst>
              </a:rPr>
              <a:t>leadership behavior </a:t>
            </a:r>
            <a:r>
              <a:rPr lang="en-US" sz="2200" b="1" dirty="0">
                <a:effectLst>
                  <a:outerShdw blurRad="38100" dist="38100" dir="2700000" algn="tl">
                    <a:srgbClr val="000000">
                      <a:alpha val="43137"/>
                    </a:srgbClr>
                  </a:outerShdw>
                </a:effectLst>
              </a:rPr>
              <a:t>contribute to a strong culture of biosafety, biosecurity, and responsible conduct? </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(A) Establishing performance expectations for biosafety, biosecurity, and responsible conduct to guide staff in carrying out their responsibilities;</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(B) Establishing clear and documented responsibility and authority of each biosafety/biosecurity position within the organization.</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(C) Involving staff members in the risk assessment and decision making processes and other activities that affect them </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(D) Establishing processes and showing (by example and direction) that workers are expected to look for ways to learn and improve </a:t>
            </a:r>
            <a:br>
              <a:rPr lang="en-US" sz="22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a:t>
            </a:r>
            <a:r>
              <a:rPr lang="en-US" dirty="0"/>
              <a:t/>
            </a:r>
            <a:br>
              <a:rPr lang="en-US" dirty="0"/>
            </a:br>
            <a:r>
              <a:rPr lang="en-US" dirty="0"/>
              <a:t>             ____________________</a:t>
            </a:r>
          </a:p>
        </p:txBody>
      </p:sp>
      <p:sp>
        <p:nvSpPr>
          <p:cNvPr id="4" name="TextBox 3"/>
          <p:cNvSpPr txBox="1">
            <a:spLocks noChangeArrowheads="1"/>
          </p:cNvSpPr>
          <p:nvPr/>
        </p:nvSpPr>
        <p:spPr bwMode="auto">
          <a:xfrm>
            <a:off x="445655" y="457200"/>
            <a:ext cx="35814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All of these</a:t>
            </a:r>
          </a:p>
        </p:txBody>
      </p:sp>
      <p:sp>
        <p:nvSpPr>
          <p:cNvPr id="5" name="TextBox 4"/>
          <p:cNvSpPr txBox="1">
            <a:spLocks noChangeArrowheads="1"/>
          </p:cNvSpPr>
          <p:nvPr/>
        </p:nvSpPr>
        <p:spPr bwMode="auto">
          <a:xfrm>
            <a:off x="5290126" y="457199"/>
            <a:ext cx="35814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None of these</a:t>
            </a:r>
          </a:p>
        </p:txBody>
      </p:sp>
      <p:sp>
        <p:nvSpPr>
          <p:cNvPr id="6" name="TextBox 5"/>
          <p:cNvSpPr txBox="1">
            <a:spLocks noChangeArrowheads="1"/>
          </p:cNvSpPr>
          <p:nvPr/>
        </p:nvSpPr>
        <p:spPr bwMode="auto">
          <a:xfrm>
            <a:off x="457200" y="1219200"/>
            <a:ext cx="35814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A &amp; B</a:t>
            </a:r>
          </a:p>
        </p:txBody>
      </p:sp>
      <p:sp>
        <p:nvSpPr>
          <p:cNvPr id="7" name="TextBox 6"/>
          <p:cNvSpPr txBox="1">
            <a:spLocks noChangeArrowheads="1"/>
          </p:cNvSpPr>
          <p:nvPr/>
        </p:nvSpPr>
        <p:spPr bwMode="auto">
          <a:xfrm>
            <a:off x="5290126" y="1219200"/>
            <a:ext cx="3549073"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latin typeface="Calibri" pitchFamily="34" charset="0"/>
              </a:rPr>
              <a:t>Only A, B, &amp; C</a:t>
            </a:r>
          </a:p>
        </p:txBody>
      </p:sp>
      <p:sp>
        <p:nvSpPr>
          <p:cNvPr id="2055" name="TextBox 7"/>
          <p:cNvSpPr txBox="1">
            <a:spLocks noChangeArrowheads="1"/>
          </p:cNvSpPr>
          <p:nvPr/>
        </p:nvSpPr>
        <p:spPr bwMode="auto">
          <a:xfrm>
            <a:off x="1219200" y="6400800"/>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1 0.11103 C -0.00747 0.12676 -0.02744 0.10525 -0.03716 0.11936 C -0.03629 0.12676 -0.03646 0.13463 -0.03455 0.1418 C -0.02657 0.17279 0.01666 0.17881 0.03593 0.18228 C 0.05381 0.18112 0.0717 0.18089 0.08958 0.17881 C 0.1052 0.17696 0.11892 0.161 0.12708 0.14434 C 0.12934 0.13995 0.12864 0.13578 0.13159 0.13231 C 0.13923 0.13393 0.14461 0.13972 0.15034 0.14666 C 0.12274 0.19269 0.06163 0.19246 0.0217 0.19431 C -0.00521 0.19176 -0.0448 0.19917 -0.06216 0.16331 C -0.06997 0.10132 -0.00244 0.06731 0.03159 0.05737 C 0.04531 0.05343 0.05954 0.05251 0.07343 0.05019 C 0.0875 0.05228 0.10173 0.05158 0.11545 0.05621 C 0.14774 0.06708 0.18888 0.09854 0.20833 0.13601 C 0.20937 0.14087 0.21128 0.14874 0.21093 0.15383 C 0.21006 0.16539 0.20954 0.17742 0.20659 0.18829 C 0.20503 0.19431 0.18958 0.20957 0.1868 0.21212 C 0.16111 0.23479 0.12239 0.2334 0.09305 0.23456 C 0.08628 0.23271 0.07951 0.22924 0.07256 0.22877 C 0.04184 0.22669 0.02777 0.27041 0.0217 0.30257 C 0.0243 0.34629 0.02066 0.36965 0.03784 0.4062 C 0.075 0.48508 0.1618 0.48994 0.22343 0.49433 C 0.2592 0.49017 0.27066 0.49618 0.29496 0.47513 C 0.31128 0.40897 0.27239 0.34675 0.24756 0.29539 C 0.24409 0.28845 0.23854 0.27041 0.23246 0.2644 C 0.21684 0.24913 0.19444 0.24705 0.17621 0.24427 C 0.15625 0.24751 0.13593 0.24774 0.11631 0.25376 C 0.07916 0.26509 0.0493 0.30835 0.0368 0.35392 C 0.03454 0.37566 0.03177 0.387 0.0368 0.40967 C 0.06006 0.51399 0.16441 0.53481 0.23246 0.53828 C 0.28333 0.53319 0.33993 0.53319 0.3868 0.50127 C 0.39479 0.48901 0.3967 0.48207 0.39756 0.46565 C 0.39201 0.41291 0.37447 0.38353 0.35208 0.33726 C 0.34913 0.33125 0.34722 0.32431 0.34496 0.31783 C 0.34427 0.31598 0.34149 0.31159 0.34305 0.31205 C 0.35503 0.31575 0.36302 0.33125 0.3717 0.34305 C 0.37951 0.35369 0.38697 0.36479 0.39409 0.37636 C 0.40781 0.39879 0.41649 0.42146 0.42881 0.44437 C 0.421 0.45986 0.39531 0.45755 0.3842 0.45848 C 0.33437 0.46287 0.29739 0.46148 0.24305 0.46218 C 0.18298 0.46542 0.12222 0.46958 0.06284 0.45501 C 0.04635 0.44575 0.03836 0.43673 0.03159 0.41429 C 0.03333 0.4018 0.03316 0.38839 0.0368 0.37636 C 0.05642 0.31112 0.1217 0.24312 0.17256 0.23109 C 0.18784 0.22739 0.20364 0.22947 0.21909 0.22877 C 0.23663 0.23502 0.25503 0.2378 0.2717 0.24774 C 0.31527 0.27365 0.36267 0.32917 0.38593 0.38607 C 0.36892 0.46889 0.3085 0.4823 0.25295 0.49549 C 0.21284 0.49155 0.17239 0.48994 0.13246 0.48346 C 0.1026 0.4786 0.07326 0.452 0.06093 0.41568 C 0.05694 0.40388 0.05868 0.38029 0.05034 0.37289 C 0.01718 0.40481 0.00104 0.46056 -0.01216 0.5096 C -0.0132 0.52995 -0.01667 0.56303 -0.01042 0.58339 C 0.00937 0.647 0.06441 0.64746 0.10746 0.65001 C 0.16093 0.64538 0.21232 0.64053 0.26458 0.62503 C 0.28177 0.61994 0.29878 0.61369 0.31545 0.60606 C 0.3276 0.60051 0.35121 0.58709 0.35121 0.58732 C 0.36267 0.57437 0.36666 0.56373 0.37256 0.54545 C 0.37552 0.50011 0.36961 0.47374 0.35121 0.43349 C 0.31857 0.36201 0.29027 0.26208 0.22621 0.22877 C 0.21093 0.23109 0.19531 0.23086 0.18055 0.23595 C 0.14131 0.24959 0.10034 0.29424 0.07256 0.33125 C 0.01822 0.40319 -0.04549 0.47536 -0.05695 0.58223 C -0.05539 0.59218 -0.05573 0.60305 -0.05244 0.61207 C -0.04063 0.64423 -0.00382 0.64122 0.01718 0.64284 C 0.09392 0.63382 0.14461 0.60421 0.21545 0.56326 C 0.22552 0.55748 0.2368 0.55471 0.24583 0.54661 C 0.26892 0.52602 0.29027 0.51469 0.31718 0.50613 C 0.33645 0.50983 0.35642 0.50775 0.36805 0.53111 C 0.36562 0.54823 0.32812 0.56789 0.3217 0.57275 C 0.31111 0.58061 0.26545 0.59264 0.25659 0.59542 C 0.22812 0.60444 0.1993 0.61092 0.17083 0.6204 C 0.15833 0.62456 0.14652 0.6315 0.1342 0.6359 C 0.12413 0.63937 0.11388 0.64145 0.10381 0.64423 C 0.05208 0.6396 -0.00053 0.63983 -0.02379 0.56789 C -0.03125 0.50775 -0.00139 0.43835 0.04218 0.41684 C 0.05607 0.4099 0.06631 0.41175 0.08159 0.41105 C 0.10746 0.41707 0.1342 0.41846 0.1592 0.42887 C 0.19409 0.44344 0.2118 0.48392 0.21909 0.52764 C 0.21701 0.53666 0.21631 0.54661 0.21284 0.55494 C 0.20746 0.56789 0.18854 0.58061 0.18055 0.58455 C 0.14861 0.60051 0.11215 0.59819 0.07881 0.60004 C 0.09427 0.6285 0.11232 0.64168 0.13784 0.64423 C 0.15017 0.64029 0.16163 0.63706 0.17343 0.63104 C 0.2092 0.64631 0.25399 0.64145 0.29045 0.64423 C 0.35572 0.64932 0.42031 0.65695 0.48506 0.66944 C 0.51857 0.66458 0.51406 0.67222 0.50746 0.62757 C 0.50572 0.61624 0.50694 0.61947 0.50381 0.61323 C 0.50138 0.61901 0.50017 0.62549 0.49756 0.63104 C 0.48819 0.65117 0.47291 0.65811 0.45659 0.66343 C 0.30295 0.6551 0.3684 0.65764 0.26006 0.65371 C 0.24114 0.65163 0.22673 0.644 0.21631 0.62156 C 0.21493 0.61392 0.21909 0.59334 0.2118 0.60606 C 0.20833 0.62017 0.20555 0.65001 0.20555 0.65024 C 0.20642 0.66042 0.20677 0.67106 0.20833 0.68124 C 0.21197 0.70668 0.23072 0.71732 0.24583 0.72773 C 0.23281 0.73328 0.22256 0.72079 0.21805 0.74069 C 0.22083 0.74601 0.21892 0.74416 0.2243 0.74416 " pathEditMode="relative" rAng="0" ptsTypes="fffffffffffffffffffffffffffffffffffffffffffffffffffffffffffffffffffffffffffffffffffffffffffffffffA">
                                      <p:cBhvr>
                                        <p:cTn id="6" dur="2000" fill="hold"/>
                                        <p:tgtEl>
                                          <p:spTgt spid="4"/>
                                        </p:tgtEl>
                                        <p:attrNameLst>
                                          <p:attrName>ppt_x</p:attrName>
                                          <p:attrName>ppt_y</p:attrName>
                                        </p:attrNameLst>
                                      </p:cBhvr>
                                      <p:rCtr x="22309" y="28707"/>
                                    </p:animMotion>
                                  </p:childTnLst>
                                </p:cTn>
                              </p:par>
                              <p:par>
                                <p:cTn id="7" presetID="0" presetClass="path" presetSubtype="0" accel="50000" decel="50000" fill="hold" grpId="0" nodeType="withEffect">
                                  <p:stCondLst>
                                    <p:cond delay="0"/>
                                  </p:stCondLst>
                                  <p:childTnLst>
                                    <p:animMotion origin="layout" path="M 0 -0.04907 C -0.00208 -0.02662 -0.01562 -0.00694 -0.02865 0.00694 C -0.04132 0.0206 -0.04253 0.025 -0.05799 0.03565 C -0.08767 0.05532 -0.12083 0.06319 -0.1526 0.07361 C -0.16198 0.08148 -0.15972 0.06667 -0.15799 0.05787 C -0.15503 0.04306 -0.14965 0.02824 -0.14201 0.01643 C -0.12865 -0.0044 -0.10243 -0.0338 -0.0849 -0.04653 C -0.01806 -0.0963 0.05538 -0.12245 0.13125 -0.12639 C 0.15417 -0.12245 0.16927 -0.12176 0.18385 -0.09792 C 0.18576 -0.08935 0.18681 -0.08056 0.1875 -0.07153 C 0.18785 -0.06713 0.18628 -0.06111 0.18837 -0.05741 C 0.19045 -0.0537 0.19826 -0.05255 0.19826 -0.05255 C 0.20868 -0.05417 0.2191 -0.05509 0.22951 -0.05741 C 0.2349 -0.05857 0.24288 -0.07037 0.24288 -0.07037 C 0.23177 -0.12454 0.1934 -0.13125 0.15625 -0.13819 C 0.1401 -0.13657 0.12378 -0.13773 0.10799 -0.13357 C 0.09931 -0.13148 0.0684 -0.10509 0.06337 -0.10023 C 0.03247 -0.07014 -0.00486 -0.02963 -0.0151 0.02245 C -0.01545 0.02593 -0.01615 0.0294 -0.01615 0.0331 C -0.01615 0.05231 -0.01111 0.05463 0.00174 0.05926 C 0.04896 0.04954 0.10573 0.03079 0.13385 -0.02662 C 0.13993 -0.06389 0.11962 -0.07199 0.0974 -0.08472 C 0.07413 -0.08218 0.05069 -0.08148 0.0276 -0.07639 C -0.01128 -0.06782 -0.05139 -0.02523 -0.07413 0.01643 C -0.08681 0.06944 -0.03524 0.05995 -0.01076 0.06181 C 0.01997 0.05833 0.05052 0.0537 0.08125 0.05093 C 0.10278 0.05718 0.09271 0.05139 0.05712 0.08079 C 0.04323 0.09236 0.02656 0.09653 0.01076 0.10231 C -0.03698 0.11944 -0.08698 0.12292 -0.13576 0.13079 C -0.13976 0.13032 -0.1724 0.13403 -0.1849 0.12361 C -0.18958 0.1125 -0.19253 0.08657 -0.17951 0.09005 C -0.17569 0.09468 -0.17378 0.10208 -0.17135 0.1081 C -0.16545 0.14861 -0.16545 0.13796 -0.17674 0.20694 C -0.19306 0.30671 -0.26597 0.32361 -0.33038 0.33796 C -0.4474 0.33588 -0.39618 0.33542 -0.3651 0.33912 C -0.34792 0.3412 -0.33056 0.34375 -0.31337 0.3463 C -0.22066 0.34074 -0.11372 0.35509 -0.02951 0.28681 C -0.01354 0.25602 -0.01701 0.2331 -0.02951 0.19259 C -0.04722 0.13495 -0.09132 0.10301 -0.13299 0.08657 C -0.14878 0.08796 -0.16493 0.08588 -0.18038 0.09005 C -0.20399 0.09676 -0.23038 0.12106 -0.24913 0.13912 C -0.29497 0.18287 -0.33681 0.23356 -0.3474 0.30926 C -0.34132 0.3588 -0.35243 0.38056 -0.32135 0.3963 C -0.31406 0.39977 -0.3059 0.40023 -0.29826 0.40231 C -0.27083 0.39676 -0.24288 0.39537 -0.21615 0.38565 C -0.15694 0.36435 -0.10608 0.325 -0.04549 0.31065 C -0.02292 0.31551 -0.04809 0.32639 -0.0599 0.3331 C -0.07552 0.3419 -0.12361 0.36111 -0.1375 0.36528 C -0.16806 0.37454 -0.21615 0.38171 -0.24635 0.38912 C -0.28663 0.39884 -0.32674 0.40949 -0.36701 0.41898 C -0.39184 0.41435 -0.40104 0.42407 -0.40365 0.39745 C -0.39948 0.36319 -0.40017 0.36157 -0.38038 0.31412 C -0.35399 0.25093 -0.33264 0.14745 -0.26788 0.14143 C -0.24184 0.14861 -0.24045 0.16296 -0.23038 0.19398 C -0.22934 0.23727 -0.2276 0.25116 -0.23576 0.30093 C -0.24306 0.34514 -0.27083 0.37801 -0.27951 0.4213 C -0.27917 0.425 -0.27969 0.42917 -0.27865 0.4331 C -0.27674 0.44028 -0.26267 0.4412 -0.25885 0.44259 C -0.24132 0.4331 -0.23142 0.41782 -0.21962 0.39838 C -0.21927 0.41319 -0.22135 0.42824 -0.21875 0.44259 C -0.21128 0.48426 -0.20069 0.52477 -0.1901 0.56505 C -0.18455 0.58634 -0.16302 0.59977 -0.14913 0.60694 C -0.11736 0.62361 -0.08368 0.63009 -0.05 0.63565 C -0.02292 0.63287 -0.01128 0.64468 -0.00712 0.61528 C -0.01562 0.56134 -0.0092 0.58727 -0.0349 0.5213 C -0.04844 0.48657 -0.06146 0.44444 -0.0849 0.42014 C -0.09323 0.41157 -0.10365 0.4088 -0.11337 0.40463 C -0.13212 0.40741 -0.15122 0.40787 -0.16962 0.41296 C -0.17726 0.41505 -0.1842 0.42106 -0.19115 0.42569 C -0.21424 0.44143 -0.23038 0.45856 -0.23837 0.49143 C -0.23976 0.52083 -0.23819 0.55023 -0.23125 0.57847 C -0.23003 0.58333 -0.22795 0.5875 -0.22674 0.59236 C -0.225 0.59931 -0.2224 0.61296 -0.2224 0.61296 C -0.22934 0.62431 -0.22396 0.61829 -0.23663 0.62361 C -0.25816 0.63241 -0.2776 0.63704 -0.3 0.64028 C -0.31528 0.63727 -0.32569 0.64005 -0.3349 0.62454 C -0.3375 0.61065 -0.33229 0.59167 -0.32674 0.57963 C -0.3184 0.56157 -0.30885 0.54468 -0.3 0.52731 C -0.28177 0.49097 -0.27378 0.47847 -0.23663 0.47245 C -0.21892 0.46968 -0.20087 0.46921 -0.18299 0.46759 C -0.11875 0.47523 -0.03437 0.47963 0.00712 0.5581 C 0.01493 0.59213 -0.0059 0.6088 -0.02674 0.62014 C -0.06233 0.63958 -0.09948 0.64421 -0.1375 0.6463 C -0.17274 0.63889 -0.19583 0.63542 -0.21163 0.58889 C -0.21719 0.54028 -0.19983 0.50949 -0.18385 0.46759 C -0.16215 0.41088 -0.13941 0.35116 -0.10538 0.30579 C -0.10087 0.26829 -0.0934 0.23264 -0.08576 0.1963 C -0.08177 0.17755 -0.07917 0.14931 -0.06875 0.13426 C -0.06163 0.10995 -0.0533 0.08634 -0.04462 0.06273 C -0.0375 0.04421 -0.02691 0.02801 -0.02135 0.0081 C -0.01823 -0.00301 -0.01424 -0.01898 -0.0099 -0.03009 C -0.00799 -0.03449 -0.00573 -0.03889 -0.00365 -0.04306 C -0.00208 -0.04653 0.00087 -0.0537 0.00087 -0.0537 C -0.00017 -0.04977 0 -0.05139 0 -0.04907 Z " pathEditMode="relative" ptsTypes="ffffffffffffffffffffffffffffffffffffffffffffffffffffffffffffffffffffffffffffffffffffffffffffff">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0174 -0.00972 C 0.00052 -0.00902 -0.00052 -0.00787 -0.00174 -0.0074 C -0.00521 -0.00625 -0.00903 -0.00671 -0.0125 -0.00509 C -0.01545 -0.00347 -0.01753 0.00024 -0.02049 0.00209 C -0.03646 0.01297 -0.02812 0.00209 -0.04201 0.0176 C -0.04983 0.02639 -0.05434 0.04283 -0.06424 0.04723 C -0.0651 0.04838 -0.07014 0.05602 -0.06788 0.04375 C -0.06719 0.04005 -0.06458 0.03774 -0.06337 0.03426 C -0.06059 0.02639 -0.05868 0.01829 -0.05625 0.01042 C -0.06372 0.00718 -0.06493 -0.003 -0.06701 -0.01203 C -0.06806 -0.02592 -0.0691 -0.02847 -0.0651 -0.04421 C -0.06267 -0.05393 -0.05503 -0.06388 -0.05 -0.07037 C -0.03403 -0.09097 -0.01875 -0.10763 0.00365 -0.11203 C 0.00816 -0.11087 0.01302 -0.11157 0.01701 -0.10879 C 0.03264 -0.09675 0.03837 -0.06851 0.04375 -0.04791 C 0.04653 -0.02523 0.04844 -0.02175 0.04375 0.00325 C 0.03681 0.04075 -0.00625 0.04885 -0.02865 0.05209 C -0.03837 0.05047 -0.04844 0.05047 -0.05799 0.04723 C -0.06111 0.04653 -0.06354 0.04283 -0.06615 0.04028 C -0.06875 0.0375 -0.07326 0.03079 -0.07326 0.03079 C -0.07552 0.02315 -0.07639 0.01644 -0.0776 0.00811 C -0.08455 0.01436 -0.08819 0.02107 -0.0901 0.03195 C -0.08351 0.04375 -0.08611 0.0419 -0.0651 0.03079 C -0.04462 0.02014 -0.02535 0.00602 -0.00538 -0.00625 C 0.04601 -0.03819 0.09896 -0.07754 0.15538 -0.09189 C 0.18524 -0.11504 0.22535 -0.12013 0.25885 -0.12638 C 0.31024 -0.13587 0.36181 -0.14305 0.41319 -0.15138 C 0.44167 -0.14768 0.43438 -0.153 0.45451 -0.13842 C 0.46094 -0.13379 0.47326 -0.12407 0.47326 -0.12407 C 0.47483 -0.12037 0.47917 -0.11759 0.47865 -0.11342 C 0.47604 -0.09189 0.45799 -0.08101 0.44462 -0.07407 C 0.40903 -0.05555 0.37153 -0.05486 0.33385 -0.05023 C 0.30052 -0.05462 0.26667 -0.0574 0.24201 -0.09074 C 0.23924 -0.10023 0.23299 -0.10902 0.23385 -0.11921 C 0.23472 -0.12916 0.23438 -0.13958 0.23663 -0.14907 C 0.24427 -0.18101 0.27986 -0.22152 0.3026 -0.23125 C 0.31458 -0.23634 0.3276 -0.2368 0.3401 -0.23958 C 0.35503 -0.23842 0.37014 -0.23935 0.38472 -0.23587 C 0.40764 -0.23055 0.4309 -0.2162 0.45 -0.19907 C 0.45642 -0.19328 0.46128 -0.18449 0.46788 -0.1787 C 0.46875 -0.178 0.46962 -0.17708 0.47049 -0.17638 C 0.44861 -0.16828 0.46302 -0.17268 0.41424 -0.1787 C 0.32292 -0.19004 0.4158 -0.1831 0.32587 -0.18842 C 0.29375 -0.18518 0.26111 -0.18657 0.22951 -0.1787 C 0.22014 -0.17638 0.21319 -0.16574 0.20538 -0.15856 C 0.18264 -0.13726 0.16632 -0.12013 0.14913 -0.09074 C 0.14167 -0.07777 0.13681 -0.06226 0.12951 -0.04907 C 0.11927 -0.03032 0.10729 -0.01342 0.09635 0.00463 C 0.09167 0.01227 0.0875 0.02038 0.08299 0.02825 C 0.08177 0.03033 0.07951 0.03426 0.07951 0.03426 C 0.075 0.05973 0.09774 0.03704 0.11424 0.03079 C 0.12847 0.01875 0.1434 0.00811 0.15712 -0.00509 C 0.15903 -0.00694 0.15226 -0.00486 0.15 -0.0037 C 0.14635 -0.00162 0.14323 0.00163 0.1401 0.00463 C 0.11163 0.03195 0.10642 0.03797 0.08038 0.07709 C 0.03507 0.14538 -0.03351 0.22987 -0.04462 0.32963 C -0.04149 0.35047 -0.03767 0.34815 -0.0224 0.35209 C 0.05052 0.3294 0.13594 0.2588 0.18038 0.17709 C 0.18281 0.16598 0.18785 0.15533 0.1875 0.14375 C 0.18628 0.09977 0.17969 0.05718 0.14462 0.04723 C 0.13733 0.04538 0.12986 0.04676 0.1224 0.0463 C 0.0349 0.0882 -0.02743 0.2051 -0.06788 0.31297 C -0.07309 0.34514 -0.07101 0.36899 -0.04288 0.37963 C -0.03542 0.38241 -0.02743 0.38264 -0.01962 0.38426 C -0.00139 0.38264 0.01684 0.38288 0.0349 0.37963 C 0.09236 0.36922 0.14514 0.33195 0.19375 0.29237 C 0.21267 0.27732 0.22951 0.27269 0.24288 0.24746 C 0.25799 0.11413 0.21528 0.19075 0.4375 0.20325 C 0.45486 0.21042 0.47344 0.21528 0.48837 0.22963 C 0.49757 0.25718 0.45764 0.30163 0.45087 0.30811 C 0.4099 0.34746 0.36875 0.38473 0.31875 0.40093 C 0.28924 0.41042 0.26198 0.41088 0.23212 0.41297 C 0.18559 0.40788 0.18021 0.41551 0.15174 0.38195 C 0.13906 0.35047 0.16649 0.29676 0.17951 0.2713 C 0.2059 0.21968 0.23715 0.14723 0.28368 0.11968 C 0.29514 0.1132 0.30764 0.11135 0.31962 0.10695 C 0.35104 0.1132 0.38351 0.11343 0.41424 0.12593 C 0.42986 0.13218 0.44201 0.14838 0.45538 0.16158 C 0.48038 0.18588 0.50208 0.21366 0.51163 0.25325 C 0.5125 0.27246 0.51424 0.28288 0.50799 0.30325 C 0.49878 0.3338 0.46563 0.35857 0.44462 0.37107 C 0.38941 0.40417 0.32656 0.41204 0.26788 0.42709 C 0.23438 0.43565 0.20139 0.45093 0.16788 0.45788 C 0.16042 0.45093 0.15208 0.46112 0.14549 0.4676 C 0.12413 0.48843 0.1033 0.51042 0.08212 0.53195 C 0.03611 0.57848 -0.0375 0.69977 -0.0375 0.69977 C -0.04097 0.71227 -0.04583 0.72385 -0.04826 0.73658 C -0.04184 0.75371 -0.04444 0.7544 -0.02326 0.75463 C 0.00868 0.75487 0.04045 0.75139 0.0724 0.74977 C 0.12118 0.73797 0.19514 0.73195 0.2349 0.68658 C 0.25434 0.62338 0.2342 0.53241 0.18385 0.50788 C 0.17257 0.51019 0.16076 0.5095 0.15 0.51413 C 0.12517 0.52477 0.09028 0.57338 0.07413 0.59862 C 0.04323 0.64723 0.01458 0.69653 -0.01701 0.74375 C -0.03299 0.73519 -0.04601 0.69213 -0.0526 0.67362 C -0.05625 0.65209 -0.05868 0.63218 -0.05087 0.61158 C -0.03924 0.53288 -0.03594 0.42524 0.03125 0.39491 C 0.05747 0.41274 0.05052 0.40024 0.03576 0.46297 C 0.02396 0.5132 -0.00694 0.56968 -0.04115 0.59746 C -0.04479 0.60047 -0.05955 0.60348 -0.06424 0.60463 C -0.0842 0.59815 -0.09983 0.58704 -0.11076 0.56413 C -0.11285 0.54213 -0.10469 0.52639 -0.0974 0.50695 C -0.07448 0.44561 -0.06858 0.37107 -0.03299 0.31875 C -0.03872 0.30371 -0.04115 0.28866 -0.04375 0.27246 C -0.04288 0.25487 -0.04288 0.23727 -0.04115 0.21991 C -0.03872 0.19468 -0.01615 0.17547 -0.00087 0.16528 C 0.00017 0.14514 0.00191 0.12663 0.00538 0.10695 C 0.00729 0.09584 0.00955 0.08473 0.01163 0.07362 C 0.0125 0.06922 0.0125 0.06436 0.01424 0.06042 C 0.01875 0.05 0.01719 0.0551 0.01962 0.04491 C 0.0191 0.02477 0.02135 0.00394 0.01788 -0.01574 C 0.01753 -0.01805 0.01319 -0.01967 0.01163 -0.02037 C 0.00868 -0.00833 0.01493 -0.00648 0.00451 -0.0037 C 0.00417 -0.00254 0.00365 -0.00138 0.00365 -0.00023 C 0.00365 0.00139 0.00451 0.00625 0.00451 0.00463 C 0.00451 0.00093 0.00399 -0.00254 0.00365 -0.00625 C 0.0033 -0.00509 0.0033 -0.00347 0.0026 -0.00254 C 0.00191 -0.00138 3.33333E-6 -0.00023 3.33333E-6 -0.00023 " pathEditMode="relative" ptsTypes="fffffffffffffffffffffffffffffffffffffffffffffffffffffffffffffffffffffffffffffffffffffffffffffffffffffffffffffffffffffA">
                                      <p:cBhvr>
                                        <p:cTn id="10" dur="2000" fill="hold"/>
                                        <p:tgtEl>
                                          <p:spTgt spid="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8.33333E-7 7.40741E-7 C -0.01163 0.01181 0.00417 -0.00347 -0.00711 0.00486 C -0.01909 0.01366 -0.0092 0.0088 -0.01597 0.01181 C -0.01805 0.01366 -0.021 0.01366 -0.02309 0.01551 C -0.02413 0.01644 -0.02638 0.02523 -0.02673 0.02616 C -0.02604 0.04421 -0.03055 0.05116 -0.01961 0.05602 C -0.01215 0.05394 -0.00434 0.05394 0.00278 0.05 C 0.00973 0.04606 0.01511 0.03843 0.02153 0.03333 C 0.04063 0.01806 0.04046 0.01852 0.05365 0.01065 C 0.06928 -0.02407 0.04462 -0.0588 0.02066 -0.06667 C -0.02361 -0.0625 -0.05468 -0.0456 -0.08298 0.00347 C -0.09479 0.02384 -0.10243 0.03981 -0.1125 0.05949 C -0.1151 0.06458 -0.1184 0.06944 -0.12048 0.075 C -0.121 0.07662 -0.12135 0.07847 -0.12222 0.07986 C -0.12291 0.08102 -0.12604 0.08264 -0.125 0.08218 C -0.12274 0.08125 -0.12083 0.07963 -0.11875 0.07847 C -0.11423 0.1044 -0.10816 0.12963 -0.10434 0.15602 C -0.10312 0.18241 -0.10156 0.19074 -0.11059 0.22153 C -0.12222 0.26111 -0.18194 0.29769 -0.20972 0.30949 C -0.2302 0.31829 -0.27222 0.33102 -0.27222 0.33102 C -0.30399 0.32755 -0.31128 0.33426 -0.3302 0.31551 C -0.33888 0.29352 -0.32326 0.25463 -0.31875 0.23681 C -0.30972 0.20116 -0.28593 0.15671 -0.26145 0.13681 C -0.23993 0.11944 -0.22847 0.1213 -0.20347 0.11667 C -0.15 0.12824 -0.1243 0.12245 -0.09461 0.17986 C -0.09322 0.18634 -0.08888 0.20556 -0.08923 0.21319 C -0.09479 0.31366 -0.18993 0.32245 -0.24809 0.33218 C -0.26822 0.32847 -0.27257 0.32986 -0.28923 0.32014 C -0.29392 0.31736 -0.29982 0.31204 -0.30347 0.30718 C -0.30486 0.30532 -0.3059 0.30324 -0.30711 0.30116 C -0.30781 0.3 -0.30902 0.2963 -0.30885 0.29769 C -0.30434 0.3287 -0.2677 0.35046 -0.24809 0.35602 C -0.23767 0.35903 -0.22673 0.35764 -0.21597 0.35833 C -0.16267 0.35116 -0.11145 0.34444 -0.06145 0.31782 C -0.04687 0.31019 -0.03055 0.30162 -0.02309 0.28218 C -0.0151 0.21644 -0.06024 0.1713 -0.09548 0.13819 C -0.11458 0.14491 -0.1309 0.16366 -0.14548 0.18102 C -0.16788 0.20764 -0.19166 0.24861 -0.19809 0.28935 C -0.19687 0.29653 -0.19757 0.30463 -0.19461 0.31065 C -0.18819 0.32361 -0.16441 0.32384 -0.15798 0.325 C -0.1309 0.32106 -0.10364 0.31921 -0.07673 0.31319 C -0.0177 0.3 0.03716 0.26597 0.0974 0.26181 C 0.10417 0.26227 0.11112 0.26204 0.11789 0.26319 C 0.12171 0.26389 0.1191 0.27431 0.11702 0.27847 C 0.11146 0.28981 0.09428 0.29977 0.0875 0.30347 C 0.00973 0.34699 -0.06128 0.37662 -0.14548 0.38565 C -0.1875 0.38287 -0.20034 0.39097 -0.22847 0.37269 C -0.23229 0.36435 -0.23298 0.35764 -0.23385 0.34769 C -0.23263 0.33819 -0.23211 0.32847 -0.2302 0.31898 C -0.2276 0.30579 -0.22013 0.29352 -0.22048 0.27986 C -0.22066 0.275 -0.2276 0.27731 -0.23125 0.27616 C -0.26458 0.25069 -0.29132 0.23218 -0.31423 0.19051 C -0.31632 0.1787 -0.3177 0.17824 -0.3125 0.16435 C -0.30572 0.14606 -0.29757 0.1294 -0.2901 0.11181 C -0.28038 0.08889 -0.27829 0.05926 -0.26423 0.04051 C -0.26163 0.03704 -0.2585 0.0338 -0.25625 0.02986 C -0.25572 0.02894 -0.25798 0.03079 -0.25885 0.03102 C -0.26093 0.03148 -0.26302 0.03171 -0.2651 0.03218 C -0.2684 0.03171 -0.27291 0.03449 -0.275 0.03102 C -0.27656 0.02824 -0.27343 0.02384 -0.27135 0.02153 C -0.25885 0.00694 -0.2467 -0.00856 -0.23211 -0.01898 C -0.18125 -0.05579 -0.15555 -0.06921 -0.09809 -0.07847 C -0.08368 -0.07662 -0.06579 -0.07685 -0.05173 -0.07014 C -0.04583 -0.07801 -0.05382 -0.08333 -0.05798 -0.09051 C -0.06562 -0.1037 -0.07395 -0.11667 -0.0802 -0.13102 C -0.08819 -0.14931 -0.09722 -0.17083 -0.11145 -0.18218 C -0.11614 -0.18588 -0.12309 -0.18773 -0.12847 -0.18935 C -0.13524 -0.18819 -0.14236 -0.18843 -0.14895 -0.18565 C -0.15434 -0.18333 -0.17066 -0.16412 -0.17309 -0.16065 C -0.19149 -0.13542 -0.20382 -0.1088 -0.2151 -0.07731 C -0.21597 -0.07176 -0.21805 -0.0662 -0.2177 -0.06065 C -0.21406 -0.01134 -0.19878 -0.0169 -0.16684 -0.01065 C -0.12361 -0.01597 -0.08541 -0.02963 -0.04375 -0.04514 C -0.02066 -0.05394 0.00209 -0.06042 0.02327 -0.07616 C 0.02952 -0.08704 0.02362 -0.10324 0.01615 -0.11181 C -0.00937 -0.14167 -0.02621 -0.15486 -0.05711 -0.16667 C -0.06892 -0.16505 -0.08107 -0.16505 -0.0927 -0.16181 C -0.10052 -0.15972 -0.12708 -0.14282 -0.13385 -0.13819 C -0.13941 -0.13426 -0.16718 -0.1125 -0.17309 -0.10602 C -0.18333 -0.09491 -0.18993 -0.07894 -0.19809 -0.06551 C -0.2092 -0.04699 -0.21944 -0.02963 -0.2276 -0.00833 C -0.23211 0.0537 -0.18871 0.06181 -0.1526 0.06667 C -0.11284 0.0625 -0.07899 0.05833 -0.04097 0.04514 C -0.01979 0.03773 -0.00156 0.03356 0.00903 0.00602 C 0.01407 -0.02569 0.00868 -0.04769 -0.00173 -0.07731 C -0.01336 -0.11065 -0.03107 -0.17639 -0.05972 -0.19884 C -0.06632 -0.20417 -0.07465 -0.20532 -0.08211 -0.20718 C -0.08663 -0.20671 -0.09149 -0.20856 -0.09548 -0.20602 C -0.121 -0.19051 -0.13385 -0.14329 -0.1401 -0.11065 C -0.14392 -0.06481 -0.14218 -0.0169 -0.1052 7.40741E-7 C -0.09618 0.00417 -0.08628 0.00347 -0.07673 0.00486 C -0.03906 0.00069 0.01303 -0.00648 0.025 -0.06435 C 0.02535 -0.06782 0.02362 -0.07639 0.02605 -0.075 C 0.02882 -0.07338 0.02639 -0.06713 0.02691 -0.06319 C 0.02848 -0.05046 0.03073 -0.0375 0.03316 -0.025 C 0.03403 -0.01319 0.03976 0.01412 0.02865 0.01898 C 0.02622 0.0213 0.02066 0.02384 0.02066 0.02384 C 0.0165 0.02338 0.01216 0.02407 0.00816 0.02269 C 0.00608 0.02199 0.00278 0.01782 0.00278 0.01782 C 0.00139 0.01227 -0.00382 0.00509 -8.33333E-7 7.40741E-7 Z " pathEditMode="relative" ptsTypes="ffffffffffffffffffffffffffffffffffffffffffffffffffffffffffffffffffffffffffffffffffffffffffffffffffff">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010400" cy="1470025"/>
          </a:xfrm>
        </p:spPr>
        <p:txBody>
          <a:bodyPr rtlCol="0">
            <a:normAutofit fontScale="90000"/>
          </a:bodyPr>
          <a:lstStyle/>
          <a:p>
            <a:pPr lvl="0" algn="l" defTabSz="355600">
              <a:lnSpc>
                <a:spcPct val="90000"/>
              </a:lnSpc>
              <a:spcAft>
                <a:spcPct val="35000"/>
              </a:spcAft>
            </a:pP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Characteristics of </a:t>
            </a:r>
            <a:r>
              <a:rPr lang="en-US" sz="2700" b="1" dirty="0">
                <a:solidFill>
                  <a:srgbClr val="FF0000"/>
                </a:solidFill>
                <a:effectLst>
                  <a:outerShdw blurRad="38100" dist="38100" dir="2700000" algn="tl">
                    <a:srgbClr val="000000">
                      <a:alpha val="43137"/>
                    </a:srgbClr>
                  </a:outerShdw>
                </a:effectLst>
              </a:rPr>
              <a:t>personnel behavior </a:t>
            </a:r>
            <a:r>
              <a:rPr lang="en-US" sz="2700" b="1" dirty="0">
                <a:effectLst>
                  <a:outerShdw blurRad="38100" dist="38100" dir="2700000" algn="tl">
                    <a:srgbClr val="000000">
                      <a:alpha val="43137"/>
                    </a:srgbClr>
                  </a:outerShdw>
                </a:effectLst>
              </a:rPr>
              <a:t>one should assess in order to determine the strength of a laboratory culture of biosafety, biosecurity, and responsible conduct, include:</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
            </a:r>
            <a:br>
              <a:rPr lang="en-US" sz="2700" b="1" dirty="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(A) Professional </a:t>
            </a:r>
            <a:r>
              <a:rPr lang="en-US" sz="2700" b="1" dirty="0">
                <a:effectLst>
                  <a:outerShdw blurRad="38100" dist="38100" dir="2700000" algn="tl">
                    <a:srgbClr val="000000">
                      <a:alpha val="43137"/>
                    </a:srgbClr>
                  </a:outerShdw>
                </a:effectLst>
              </a:rPr>
              <a:t>conduct</a:t>
            </a:r>
            <a:br>
              <a:rPr lang="en-US" sz="2700" b="1" dirty="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(B) Personal </a:t>
            </a:r>
            <a:r>
              <a:rPr lang="en-US" sz="2700" b="1" dirty="0">
                <a:effectLst>
                  <a:outerShdw blurRad="38100" dist="38100" dir="2700000" algn="tl">
                    <a:srgbClr val="000000">
                      <a:alpha val="43137"/>
                    </a:srgbClr>
                  </a:outerShdw>
                </a:effectLst>
              </a:rPr>
              <a:t>accountability</a:t>
            </a:r>
            <a:br>
              <a:rPr lang="en-US" sz="2700" b="1" dirty="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(C) Adherence </a:t>
            </a:r>
            <a:r>
              <a:rPr lang="en-US" sz="2700" b="1" dirty="0">
                <a:effectLst>
                  <a:outerShdw blurRad="38100" dist="38100" dir="2700000" algn="tl">
                    <a:srgbClr val="000000">
                      <a:alpha val="43137"/>
                    </a:srgbClr>
                  </a:outerShdw>
                </a:effectLst>
              </a:rPr>
              <a:t>to procedures</a:t>
            </a:r>
            <a:br>
              <a:rPr lang="en-US" sz="2700" b="1" dirty="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(D) Teamwork </a:t>
            </a:r>
            <a:r>
              <a:rPr lang="en-US" sz="2700" b="1" dirty="0">
                <a:effectLst>
                  <a:outerShdw blurRad="38100" dist="38100" dir="2700000" algn="tl">
                    <a:srgbClr val="000000">
                      <a:alpha val="43137"/>
                    </a:srgbClr>
                  </a:outerShdw>
                </a:effectLst>
              </a:rPr>
              <a:t>and cooperation</a:t>
            </a:r>
            <a:br>
              <a:rPr lang="en-US" sz="2700" b="1" dirty="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(E) Vigilance</a:t>
            </a:r>
            <a:r>
              <a:rPr lang="en-US" dirty="0"/>
              <a:t/>
            </a:r>
            <a:br>
              <a:rPr lang="en-US" dirty="0"/>
            </a:br>
            <a:r>
              <a:rPr lang="en-US" dirty="0"/>
              <a:t>       ____________________</a:t>
            </a:r>
          </a:p>
        </p:txBody>
      </p:sp>
      <p:sp>
        <p:nvSpPr>
          <p:cNvPr id="4" name="TextBox 3"/>
          <p:cNvSpPr txBox="1">
            <a:spLocks noChangeArrowheads="1"/>
          </p:cNvSpPr>
          <p:nvPr/>
        </p:nvSpPr>
        <p:spPr bwMode="auto">
          <a:xfrm>
            <a:off x="230909" y="381218"/>
            <a:ext cx="3579091"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None of these</a:t>
            </a:r>
          </a:p>
        </p:txBody>
      </p:sp>
      <p:sp>
        <p:nvSpPr>
          <p:cNvPr id="5" name="TextBox 4"/>
          <p:cNvSpPr txBox="1">
            <a:spLocks noChangeArrowheads="1"/>
          </p:cNvSpPr>
          <p:nvPr/>
        </p:nvSpPr>
        <p:spPr bwMode="auto">
          <a:xfrm>
            <a:off x="4038601" y="381218"/>
            <a:ext cx="4952998"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All except A</a:t>
            </a:r>
          </a:p>
        </p:txBody>
      </p:sp>
      <p:sp>
        <p:nvSpPr>
          <p:cNvPr id="6" name="TextBox 5"/>
          <p:cNvSpPr txBox="1">
            <a:spLocks noChangeArrowheads="1"/>
          </p:cNvSpPr>
          <p:nvPr/>
        </p:nvSpPr>
        <p:spPr bwMode="auto">
          <a:xfrm>
            <a:off x="230909" y="1191491"/>
            <a:ext cx="358140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All of these</a:t>
            </a:r>
          </a:p>
        </p:txBody>
      </p:sp>
      <p:sp>
        <p:nvSpPr>
          <p:cNvPr id="7" name="TextBox 6"/>
          <p:cNvSpPr txBox="1">
            <a:spLocks noChangeArrowheads="1"/>
          </p:cNvSpPr>
          <p:nvPr/>
        </p:nvSpPr>
        <p:spPr bwMode="auto">
          <a:xfrm>
            <a:off x="4038601" y="1147740"/>
            <a:ext cx="4952998"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a:latin typeface="Calibri" pitchFamily="34" charset="0"/>
              </a:rPr>
              <a:t>All </a:t>
            </a:r>
            <a:r>
              <a:rPr lang="en-US" sz="2800" b="1" dirty="0" smtClean="0">
                <a:latin typeface="Calibri" pitchFamily="34" charset="0"/>
              </a:rPr>
              <a:t>except E</a:t>
            </a:r>
            <a:endParaRPr lang="en-US" sz="2800" b="1" dirty="0">
              <a:latin typeface="Calibri" pitchFamily="34" charset="0"/>
            </a:endParaRPr>
          </a:p>
        </p:txBody>
      </p:sp>
      <p:sp>
        <p:nvSpPr>
          <p:cNvPr id="2055" name="TextBox 7"/>
          <p:cNvSpPr txBox="1">
            <a:spLocks noChangeArrowheads="1"/>
          </p:cNvSpPr>
          <p:nvPr/>
        </p:nvSpPr>
        <p:spPr bwMode="auto">
          <a:xfrm>
            <a:off x="1143000" y="6476567"/>
            <a:ext cx="6248400" cy="369888"/>
          </a:xfrm>
          <a:prstGeom prst="rect">
            <a:avLst/>
          </a:prstGeom>
          <a:noFill/>
          <a:ln w="9525">
            <a:noFill/>
            <a:miter lim="800000"/>
            <a:headEnd/>
            <a:tailEnd/>
          </a:ln>
        </p:spPr>
        <p:txBody>
          <a:bodyPr>
            <a:spAutoFit/>
          </a:bodyPr>
          <a:lstStyle/>
          <a:p>
            <a:pPr algn="ctr"/>
            <a:r>
              <a:rPr lang="en-US" i="1" dirty="0"/>
              <a:t>Press the space bar to see the correct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04769 C -0.0257 -0.04051 -0.03282 -0.03218 -0.06129 -0.01204 C -0.07604 -0.00162 -0.09028 0.00718 -0.10243 0.02245 C -0.10608 0.04259 -0.09219 0.06782 -0.07657 0.07245 C -0.05938 0.07755 -0.06893 0.07569 -0.04792 0.07731 C -0.0158 0.07361 0.01632 0.06574 0.04496 0.04514 C 0.05382 0.03889 0.06823 0.02685 0.07448 0.01643 C 0.07691 0.0125 0.07777 0.00509 0.08159 0.00463 C 0.15086 -0.00394 0.21718 -0.03426 0.28593 -0.04537 C 0.30573 -0.04861 0.32586 -0.04699 0.34583 -0.04769 C 0.36284 -0.03657 0.3809 -0.03194 0.39757 -0.01921 C 0.42187 -0.00069 0.44375 0.02407 0.46198 0.05231 C 0.47187 0.09259 0.43038 0.1162 0.4092 0.12847 C 0.35885 0.15787 0.3 0.17569 0.24496 0.17847 C 0.22378 0.18194 0.20295 0.18426 0.18159 0.18565 C 0.16076 0.18518 0.1184 0.20625 0.11909 0.17847 C 0.11927 0.16921 0.12396 0.15972 0.1217 0.15093 C 0.12066 0.14699 0.1158 0.15324 0.11284 0.15463 C 0.10625 0.15764 0.09965 0.16018 0.09323 0.16412 C 0.08489 0.16921 0.03021 0.20579 0.0217 0.21412 C -0.01632 0.25139 -0.02743 0.26412 -0.05052 0.30579 C -0.05417 0.31227 -0.05747 0.31898 -0.06042 0.32593 C -0.06337 0.33287 -0.06841 0.34745 -0.06841 0.34745 C -0.06893 0.35185 -0.07101 0.35625 -0.07032 0.36065 C -0.06545 0.39282 -0.04219 0.39236 -0.02205 0.39745 C 0.00243 0.39583 0.02691 0.39606 0.05121 0.39259 C 0.09843 0.38565 0.17222 0.34444 0.19948 0.28912 C 0.2092 0.26944 0.21146 0.25602 0.21718 0.23426 C 0.22222 0.18426 0.22586 0.11597 0.19218 0.08079 C 0.18142 0.06968 0.1684 0.06991 0.15573 0.06759 C 0.07396 0.07847 0.03975 0.13912 -0.01667 0.21528 C -0.02813 0.23079 -0.03889 0.24722 -0.04792 0.26528 C -0.0592 0.28796 -0.06754 0.31296 -0.07743 0.33681 C -0.07934 0.34167 -0.08195 0.34606 -0.08368 0.35093 C -0.08559 0.35625 -0.08802 0.36759 -0.08802 0.36759 C -0.08716 0.37708 -0.0875 0.38704 -0.08542 0.3963 C -0.07986 0.42014 -0.05261 0.4331 -0.03802 0.44143 C -0.02049 0.43866 -0.00261 0.43819 0.01458 0.4331 C 0.08003 0.41389 0.15208 0.3294 0.18159 0.25093 C 0.18281 0.24259 0.18611 0.23426 0.18507 0.22593 C 0.17569 0.15069 0.18906 0.06528 0.13246 0.04398 C 0.12482 0.0412 0.11701 0.04074 0.1092 0.03912 C 0.10486 0.03958 0.06267 0.03796 0.05295 0.05231 C 0.146 0.07083 -0.01372 0.03981 0.30034 0.06296 C 0.32343 0.06458 0.35503 0.09491 0.37534 0.11296 C 0.39635 0.1588 0.33541 0.19861 0.31198 0.21412 C 0.23455 0.26505 0.14583 0.2919 0.06007 0.30231 C 0.03871 0.29768 0.02552 0.30162 0.01284 0.28079 C 0.01007 0.24329 0.0276 0.21343 0.04496 0.18681 C 0.13194 0.05278 0.21771 0.04074 0.3467 -0.0037 C 0.39705 0.01412 0.4283 0.0662 0.43958 0.13194 C 0.42534 0.24954 0.3151 0.25833 0.24496 0.26759 C 0.23159 0.26944 0.21805 0.27083 0.20468 0.27245 C 0.17673 0.26713 0.16371 0.27199 0.14757 0.24514 C 0.13923 0.21042 0.14687 0.18241 0.16093 0.15231 C 0.19236 0.08542 0.2467 0.03634 0.30468 0.02014 C 0.32135 0.01551 0.33871 0.0169 0.35573 0.01528 C 0.37239 0.01875 0.38975 0.01852 0.40573 0.02593 C 0.44409 0.04375 0.48194 0.08588 0.4967 0.13681 C 0.49878 0.175 0.48958 0.2169 0.47448 0.24977 C 0.46927 0.26111 0.46093 0.26921 0.45468 0.27963 C 0.44861 0.28981 0.44878 0.29444 0.43958 0.30093 C 0.41406 0.31875 0.38003 0.3213 0.35208 0.32245 C 0.3 0.32477 0.24791 0.32569 0.19583 0.32731 C 0.14948 0.40417 0.14218 0.48773 0.12534 0.58426 C 0.12621 0.59699 0.12569 0.60995 0.12795 0.62245 C 0.13628 0.66921 0.17621 0.67222 0.20468 0.67847 C 0.26892 0.675 0.32656 0.67755 0.38246 0.63426 C 0.39027 0.61944 0.39392 0.61065 0.39583 0.59259 C 0.38611 0.52407 0.37274 0.43333 0.31718 0.40579 C 0.29184 0.39329 0.29809 0.39653 0.27083 0.39514 C 0.22899 0.39977 0.22812 0.39699 0.1967 0.42361 C 0.1875 0.41296 0.17882 0.40139 0.16909 0.39143 C 0.16128 0.38356 0.1533 0.37616 0.14583 0.36759 C 0.14392 0.36551 0.10434 0.30926 0.08871 0.30093 C 0.08107 0.28866 0.08767 0.30046 0.07882 0.27593 C 0.06857 0.24768 0.0559 0.22083 0.04757 0.19143 C 0.0375 0.15579 0.02968 0.12315 0.02083 0.08796 C 0.02048 0.05393 0.02118 0.01968 0.01996 -0.01435 C 0.01996 -0.01667 0.01805 -0.01829 0.01718 -0.02037 C 0.01232 -0.03333 0.00642 -0.03843 -0.00052 -0.04769 Z " pathEditMode="relative" ptsTypes="fffffffffffffffffffffffffffffffffffffffffffffffffffffffffffffffffffffffffffffffff">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04907 C -0.02448 -0.05532 -0.06997 -0.02361 -0.08299 -0.00741 C -0.0875 -0.00185 -0.09219 0.00347 -0.09635 0.00926 C -0.10139 0.0162 -0.10764 0.03148 -0.11615 0.03426 C -0.11875 0.04352 -0.11788 0.06875 -0.1099 0.07593 C -0.10833 0.07731 -0.10399 0.07801 -0.1026 0.07847 C -0.07778 0.07037 -0.05694 0.05579 -0.03385 0.04143 C 0.00503 0.01736 0.04566 -0.00648 0.08819 -0.01435 C 0.09948 -0.01343 0.10139 -0.0162 0.10538 -0.00486 C 0.08958 0.02106 0.05313 0.01782 0.03108 0.02014 C -0.02222 0.01852 -0.07378 0.01597 -0.12674 0.01181 C -0.14115 0.01366 -0.1566 0.01667 -0.16875 0.02847 C -0.18767 0.01944 -0.20972 0.02708 -0.22865 0.02847 C -0.26493 0.03843 -0.30243 0.04768 -0.33385 0.07593 C -0.33976 0.08125 -0.36076 0.11366 -0.3724 0.12014 C -0.37795 0.15671 -0.34722 0.16968 -0.32674 0.17361 C -0.31007 0.17199 -0.29323 0.17245 -0.27674 0.16898 C -0.23993 0.16134 -0.19792 0.13403 -0.17049 0.10093 C -0.16441 0.0838 -0.16076 0.06944 -0.15799 0.05093 C -0.15677 0.0338 -0.15677 0.025 -0.14288 0.02245 C -0.13785 0.02361 -0.13247 0.02338 -0.1276 0.02593 C -0.11979 0.03032 -0.11649 0.04653 -0.11424 0.05579 C -0.11545 0.06759 -0.11562 0.07986 -0.11788 0.09143 C -0.12847 0.14792 -0.17778 0.15393 -0.21337 0.15926 C -0.26354 0.15694 -0.3092 0.1588 -0.35712 0.1463 C -0.36215 0.14282 -0.36441 0.14213 -0.36701 0.13565 C -0.34358 0.04931 -0.26319 -0.0081 -0.2 -0.02407 C -0.18073 -0.02894 -0.16076 -0.0287 -0.14115 -0.03102 C -0.12413 -0.02986 -0.10694 -0.03079 -0.0901 -0.02755 C -0.05608 -0.02083 0.00469 0.00625 0.02674 0.04745 C 0.03177 0.06759 0.01215 0.07199 0.0026 0.07593 C 0.00938 0.07917 0.01024 0.08056 0.01163 0.09028 C 0.00417 0.11597 -0.00486 0.125 -0.02326 0.14259 C -0.0724 0.18958 -0.13038 0.20972 -0.1849 0.24259 C -0.20382 0.25393 -0.24757 0.27569 -0.26962 0.29861 C -0.27604 0.30532 -0.28333 0.31181 -0.2875 0.3213 C -0.28958 0.32616 -0.29288 0.33681 -0.29288 0.33681 C -0.2901 0.35162 -0.26771 0.34815 -0.26076 0.34861 C -0.21024 0.34143 -0.16458 0.3169 -0.11962 0.28565 C -0.09705 0.26991 -0.08021 0.25903 -0.0651 0.23079 C -0.04201 0.18773 -0.03073 0.1044 -0.0224 0.06528 C -0.01997 0.0294 -0.02326 -0.0044 -0.04635 -0.02407 C -0.05712 -0.02315 -0.06823 -0.025 -0.07865 -0.02153 C -0.11441 -0.00972 -0.1474 0.03704 -0.16962 0.07245 C -0.19826 0.11829 -0.2276 0.16782 -0.25174 0.21898 C -0.26406 0.24491 -0.27292 0.28495 -0.28576 0.3081 C -0.28142 0.32731 -0.26701 0.32176 -0.25365 0.32245 C -0.23247 0.31968 -0.18646 0.31551 -0.16076 0.30694 C -0.13299 0.29745 -0.14306 0.2963 -0.11701 0.28079 C -0.09375 0.2669 -0.07431 0.25764 -0.05365 0.23681 C -0.04878 0.22685 -0.04549 0.21528 -0.03924 0.20694 C -0.03785 0.20509 -0.03785 0.21204 -0.03663 0.21412 C -0.03403 0.21852 -0.0309 0.22245 -0.0276 0.22593 C -0.00434 0.24954 0.01302 0.26227 0.04097 0.27847 C 0.06632 0.29306 0.09236 0.30532 0.11788 0.31898 C 0.13802 0.32986 0.16181 0.34074 0.17413 0.36643 C 0.18021 0.40833 0.1151 0.41968 0.0974 0.42477 C 0.04931 0.43866 0.00087 0.44259 -0.0474 0.45347 C -0.09601 0.46435 -0.14497 0.47616 -0.19288 0.49143 C -0.20799 0.48125 -0.18247 0.41968 -0.17951 0.40926 C -0.17917 0.4081 -0.18056 0.41111 -0.18125 0.41181 C -0.18385 0.41481 -0.18628 0.41782 -0.18924 0.42014 C -0.19479 0.42454 -0.20087 0.42731 -0.20625 0.43194 C -0.22865 0.45139 -0.25104 0.47106 -0.2724 0.49259 C -0.30191 0.52245 -0.32222 0.54306 -0.34201 0.58426 C -0.34878 0.59838 -0.35365 0.60417 -0.35712 0.61898 C -0.35868 0.6331 -0.35955 0.63681 -0.35538 0.65579 C -0.35087 0.67662 -0.31753 0.68009 -0.30625 0.68194 C -0.25243 0.67361 -0.20312 0.65718 -0.1526 0.63194 C -0.13524 0.62315 -0.11771 0.61458 -0.1 0.60694 C -0.08681 0.60139 -0.07431 0.59815 -0.0625 0.58796 C -0.06163 0.58588 -0.0599 0.58426 -0.0599 0.58194 C -0.0599 0.57778 -0.06545 0.57083 -0.0625 0.57014 C -0.03368 0.56296 -0.00434 0.56389 0.02483 0.56065 C 0.0526 0.55301 0.08038 0.5456 0.10799 0.53796 C 0.11701 0.53542 0.12604 0.53287 0.1349 0.52963 C 0.14236 0.52685 0.15712 0.52014 0.15712 0.52014 C 0.16701 0.51111 0.15521 0.46898 0.15451 0.46643 C 0.14809 0.44074 0.12153 0.36088 0.11076 0.34028 C 0.10191 0.32361 0.09653 0.30509 0.08299 0.2963 C 0.07535 0.24444 0.06788 0.1794 0.05608 0.12593 C 0.05278 0.11065 0.04983 0.08773 0.03663 0.08194 C 0.00139 0.10625 -0.04687 0.08472 -0.0875 0.09398 C -0.09653 0.09861 -0.10087 0.09954 -0.10799 0.10694 C -0.11476 0.11389 -0.12101 0.11921 -0.10712 0.11528 C -0.09288 0.10648 -0.07847 0.09768 -0.06424 0.08912 C -0.03837 0.07384 -0.01146 0.06389 0.0099 0.03796 C 0.01076 -0.04583 0.02726 -0.02824 0.0026 -0.04074 C 0.00017 -0.0456 0.00087 -0.04282 0 -0.04907 Z " pathEditMode="relative" ptsTypes="fffffffffffffffffffffffffffffffffffffffffffffffffffffffffffffffffffffffffffffffffffffffff">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909 0.2445 C 0.01007 0.26509 0.00868 0.291 0.00659 0.31459 C 0.00781 0.35184 0.00347 0.34305 0.03524 0.33726 C 0.06892 0.31853 0.0559 0.32755 0.07534 0.31344 C 0.09809 0.27319 0.09409 0.22091 0.10295 0.17418 C 0.10468 0.16539 0.10538 0.1573 0.10833 0.1492 C 0.13194 0.15383 0.13854 0.15707 0.15121 0.1839 C 0.15625 0.21189 0.15173 0.23039 0.1342 0.24797 C 0.08437 0.2984 0.05468 0.31552 -0.00764 0.32778 C -0.02552 0.32362 -0.03768 0.32894 -0.04427 0.30742 C -0.04913 0.24034 -0.00573 0.18899 0.03073 0.15151 C 0.04861 0.13347 0.06718 0.11589 0.08958 0.10872 C 0.09774 0.10617 0.10625 0.10803 0.11458 0.10756 C 0.13993 0.1108 0.14323 0.11635 0.16024 0.14087 C 0.16146 0.14504 0.16389 0.14874 0.16371 0.1529 C 0.16163 0.19084 0.13489 0.19084 0.11284 0.19223 C 0.0842 0.18783 0.06458 0.18159 0.03784 0.1728 C 0.03107 0.17418 0.02378 0.17349 0.01736 0.17673 C -0.01181 0.19084 -0.02969 0.23201 -0.04705 0.26232 C -0.07518 0.31182 -0.10122 0.35346 -0.12101 0.40874 C -0.11979 0.41314 -0.12014 0.41915 -0.11754 0.42285 C -0.11389 0.42817 -0.09115 0.42771 -0.0908 0.42771 C -0.0467 0.42147 -0.00782 0.4136 0.0342 0.39533 C 0.05746 0.38515 0.08125 0.3752 0.09948 0.35253 C 0.12309 0.32315 0.12899 0.27874 0.13524 0.23849 C 0.1408 0.20333 0.14218 0.19477 0.17083 0.19223 C 0.19531 0.19801 0.18993 0.19338 0.20659 0.20634 C 0.21354 0.21166 0.22708 0.22299 0.22708 0.22322 C 0.23611 0.24427 0.23437 0.23502 0.23611 0.24936 C 0.23368 0.257 0.23333 0.26671 0.22899 0.27273 C 0.21944 0.28568 0.18125 0.29354 0.17448 0.29563 C 0.17708 0.26995 0.20156 0.25144 0.21545 0.23965 C 0.271 0.19292 0.33177 0.17187 0.3967 0.1684 C 0.42066 0.17372 0.44149 0.17603 0.46198 0.19338 C 0.47083 0.21166 0.46371 0.22322 0.45121 0.23502 C 0.42448 0.2607 0.39757 0.26394 0.36545 0.2681 C 0.31632 0.26278 0.29062 0.27203 0.25833 0.22901 C 0.24826 0.18367 0.29531 0.16054 0.32083 0.1492 C 0.33246 0.14411 0.34444 0.14087 0.35659 0.13856 C 0.36666 0.13671 0.37691 0.13763 0.38698 0.1374 C 0.42448 0.14666 0.44531 0.15082 0.46371 0.19685 C 0.46423 0.20171 0.46597 0.20634 0.46545 0.21119 C 0.46198 0.23942 0.44948 0.24034 0.43159 0.24543 C 0.39062 0.24011 0.36163 0.23826 0.32534 0.21466 C 0.29826 0.19685 0.27916 0.16054 0.25034 0.1492 C 0.24288 0.15128 0.23455 0.15013 0.22795 0.15498 C 0.1901 0.18344 0.16163 0.25306 0.13871 0.29563 C 0.125 0.32084 0.10746 0.34258 0.0967 0.37057 C 0.09271 0.40805 0.12569 0.40643 0.14496 0.40735 C 0.16788 0.40504 0.19097 0.40435 0.21371 0.40018 C 0.2533 0.39301 0.29218 0.36872 0.32899 0.34906 C 0.35139 0.33726 0.36215 0.33102 0.38073 0.31205 C 0.38993 0.30303 0.40746 0.28244 0.40746 0.28267 C 0.43159 0.19801 0.42205 0.04141 0.34496 0.00509 C 0.33593 0.00092 0.32604 0.00116 0.31649 -0.0007 C 0.29357 0.00601 0.26979 0.00902 0.24774 0.01943 C 0.22777 0.02891 0.18993 0.07333 0.17708 0.09091 C 0.12587 0.16215 0.06475 0.24959 0.04323 0.34652 C 0.04288 0.34976 0.04201 0.35276 0.04236 0.356 C 0.04323 0.36641 0.04305 0.37705 0.0467 0.38607 C 0.05 0.39371 0.0717 0.40088 0.07534 0.40273 C 0.09097 0.39856 0.14705 0.38792 0.16545 0.37428 C 0.19097 0.35508 0.26337 0.28822 0.23784 0.30742 C 0.15816 0.36803 0.09166 0.46611 0.05833 0.57992 C 0.05486 0.6241 0.07934 0.59889 0.10659 0.59102 C 0.1217 0.57784 0.13889 0.56812 0.15208 0.5517 C 0.1559 0.54661 0.14132 0.55216 0.13611 0.55378 C 0.12986 0.55609 0.12396 0.55956 0.11823 0.56326 C 0.08628 0.58316 0.06302 0.60791 0.04045 0.6433 C 0.03941 0.647 0.03437 0.66528 0.0342 0.66944 C 0.03316 0.71825 0.06441 0.71848 0.09323 0.72426 C 0.13576 0.72195 0.1967 0.72866 0.24149 0.70599 C 0.24583 0.70021 0.24652 0.69512 0.24861 0.68702 C 0.24826 0.65903 0.24774 0.63081 0.24774 0.60259 C 0.24774 0.60074 0.24722 0.5975 0.24861 0.59681 C 0.25104 0.59519 0.25399 0.5975 0.25659 0.59796 C 0.27309 0.60791 0.28385 0.6211 0.29149 0.6433 C 0.29062 0.65024 0.29114 0.65788 0.28871 0.66435 C 0.28264 0.68078 0.271 0.67291 0.26111 0.67037 C 0.25069 0.66828 0.2408 0.6632 0.23073 0.65996 C 0.22743 0.65695 0.22465 0.65649 0.2217 0.65279 C 0.21875 0.64076 0.22396 0.6315 0.22899 0.62295 C 0.24427 0.59681 0.26823 0.56257 0.29409 0.55771 C 0.30017 0.56026 0.30347 0.5591 0.30486 0.56835 C 0.30607 0.57599 0.30659 0.59195 0.30659 0.59218 C 0.30503 0.62156 0.30625 0.64469 0.28073 0.65024 C 0.27239 0.65001 0.26406 0.65001 0.25573 0.64932 C 0.25121 0.64885 0.24201 0.63451 0.23524 0.63104 C 0.23177 0.63428 0.22673 0.64122 0.22274 0.6433 C 0.22205 0.64376 0.2217 0.64492 0.22083 0.64562 C 0.21875 0.64654 0.21632 0.64515 0.21458 0.64677 C 0.21319 0.6477 0.21406 0.65094 0.21284 0.65279 " pathEditMode="relative" rAng="0" ptsTypes="fffffffffffffffffffffffffffffffffffffffffffffffffffffffffffffffffffffffffffffffffffffffffffA">
                                      <p:cBhvr>
                                        <p:cTn id="10" dur="2000" fill="hold"/>
                                        <p:tgtEl>
                                          <p:spTgt spid="6"/>
                                        </p:tgtEl>
                                        <p:attrNameLst>
                                          <p:attrName>ppt_x</p:attrName>
                                          <p:attrName>ppt_y</p:attrName>
                                        </p:attrNameLst>
                                      </p:cBhvr>
                                      <p:rCtr x="15573" y="11936"/>
                                    </p:animMotion>
                                  </p:childTnLst>
                                </p:cTn>
                              </p:par>
                              <p:par>
                                <p:cTn id="11" presetID="0" presetClass="path" presetSubtype="0" accel="50000" decel="50000" fill="hold" grpId="0" nodeType="withEffect">
                                  <p:stCondLst>
                                    <p:cond delay="0"/>
                                  </p:stCondLst>
                                  <p:childTnLst>
                                    <p:animMotion origin="layout" path="M -8.33333E-7 3.33333E-6 C -0.01562 -0.00972 -0.02378 -0.01227 -0.04184 -0.01297 C -0.06128 -0.00903 -0.08125 -0.00903 -0.1 -0.00139 C -0.12621 0.00949 -0.15156 0.0493 -0.1677 0.07731 C -0.17951 0.09791 -0.19027 0.11921 -0.20173 0.14028 C -0.22517 0.18356 -0.19392 0.12477 -0.21145 0.16319 C -0.21371 0.16805 -0.22135 0.17384 -0.22135 0.17384 C -0.22552 0.20231 -0.1552 0.15717 -0.1552 0.15717 C -0.10659 0.12986 -0.0592 0.09722 -0.0151 0.0581 C 0.01146 0.03449 0.0316 -0.00903 0.06355 -0.01898 C 0.06771 -0.01829 0.07275 -0.02014 0.07605 -0.01667 C 0.07778 -0.01482 0.07553 -0.01065 0.07414 -0.00834 C 0.07118 -0.00324 0.06771 0.00185 0.06355 0.00486 C 0.0224 0.03518 -0.01093 0.04768 -0.05711 0.05602 C -0.0743 0.0544 -0.09166 0.05416 -0.10885 0.05115 C -0.11423 0.05023 -0.11909 0.04676 -0.12395 0.04398 C -0.13003 0.04028 -0.14184 0.03194 -0.14184 0.03194 C -0.14913 0.01898 -0.14583 0.00879 -0.1401 -0.00972 C -0.10347 -0.12778 -0.11805 -0.10209 -0.08385 -0.15347 C -0.10937 -0.17107 -0.13316 -0.18033 -0.16145 -0.18797 C -0.1802 -0.18449 -0.19965 -0.18519 -0.2177 -0.17732 C -0.22517 -0.17431 -0.26128 -0.13125 -0.26597 -0.12385 C -0.29739 -0.07385 -0.28576 -0.08357 -0.30711 -0.04306 C -0.32066 -0.01736 -0.33559 0.00625 -0.34635 0.03449 C -0.34704 0.03773 -0.35191 0.05509 -0.34722 0.0581 C -0.34427 0.06018 -0.34079 0.05879 -0.3375 0.05949 C -0.23472 0.03055 -0.14288 -0.08033 -0.09184 -0.2 C -0.08732 -0.23218 -0.07882 -0.27986 -0.1052 -0.30116 C -0.10972 -0.30486 -0.11545 -0.3051 -0.12048 -0.30718 C -0.13298 -0.30232 -0.14652 -0.30093 -0.15798 -0.29283 C -0.20729 -0.25857 -0.25781 -0.11852 -0.27673 -0.07639 C -0.28732 -0.05255 -0.29739 -0.03218 -0.30434 -0.00602 C -0.30468 -0.0007 -0.30555 0.00509 -0.3052 0.01065 C -0.30208 0.05162 -0.29027 0.0581 -0.2625 0.06782 C -0.23993 0.06435 -0.21684 0.06342 -0.19461 0.05694 C -0.15694 0.04676 -0.09357 0.0037 -0.06875 -0.03565 C -0.04895 -0.06736 -0.00954 -0.22871 -0.0151 -0.19885 C -0.01302 -0.18218 0.0007 -0.16806 0.01059 -0.16065 C 0.04289 -0.13681 0.04792 -0.14097 0.08316 -0.12963 C 0.09775 -0.12523 0.12691 -0.11435 0.12691 -0.11435 C 0.13316 -0.10926 0.13681 -0.10371 0.12327 -0.09885 C 0.09792 -0.08959 0.07223 -0.08287 0.04636 -0.07639 C -0.02673 -0.05787 -0.10138 -0.04838 -0.17395 -0.02639 C -0.17968 -0.02199 -0.18628 -0.01806 -0.19097 -0.01181 C -0.19548 -0.00579 -0.19583 -0.00023 -0.20173 0.00231 C -0.221 0.02106 -0.2309 0.03009 -0.13836 -0.00972 C -0.11805 -0.01806 -0.10173 -0.04005 -0.08125 -0.04769 C -0.07291 -0.0507 -0.09427 -0.03287 -0.1 -0.02385 C -0.12882 0.02083 -0.15711 0.06597 -0.18472 0.11203 C -0.23281 0.19213 -0.28263 0.27315 -0.31597 0.36551 C -0.31909 0.37407 -0.32447 0.38009 -0.32673 0.38935 C -0.32465 0.39953 -0.32534 0.40463 -0.3125 0.4037 C -0.28281 0.40162 -0.25329 0.39722 -0.22395 0.39028 C -0.14878 0.37315 -0.07187 0.3456 0.00191 0.31898 C 0.02848 0.28935 0.02761 0.27569 0.03316 0.22986 C 0.0323 0.17268 0.03125 0.11528 0.03125 0.0581 C 0.03125 0.0537 0.03316 0.07153 0.03316 0.07153 C 0.03577 0.11203 0.03733 0.15301 0.03941 0.19375 C 0.03698 0.22477 0.04115 0.23796 0.02587 0.25833 C 0.00938 0.28055 -0.02274 0.29004 -0.04461 0.29653 C -0.08993 0.30972 -0.13767 0.31458 -0.18385 0.31759 C -0.19218 0.31666 -0.20225 0.32129 -0.20885 0.31412 C -0.21284 0.30972 -0.2085 0.30023 -0.20625 0.29375 C -0.1967 0.26736 -0.18454 0.24236 -0.17395 0.21666 C -0.15312 0.16597 -0.13333 0.09074 -0.09184 0.06203 C -0.08194 0.05509 -0.07048 0.0537 -0.05972 0.04977 C -0.02239 0.05509 0.01667 0.04352 0.0323 0.09398 C 0.03473 0.13333 0.01702 0.15301 -0.00798 0.17129 C -0.06857 0.2162 -0.14062 0.21365 -0.2 0.26041 C -0.20711 0.27569 -0.2184 0.26412 -0.18472 0.28703 C -0.15538 0.30717 -0.12395 0.3118 -0.09184 0.31759 C -0.0743 0.31597 -0.05659 0.31597 -0.03923 0.3118 C -0.01822 0.30717 -0.01875 0.31041 -0.01875 0.29884 C -0.01875 0.28217 -0.03454 0.32477 -0.04184 0.33796 C -0.04947 0.35185 -0.05677 0.3662 -0.06336 0.38078 C -0.08559 0.42986 -0.09895 0.48055 -0.10434 0.53703 C -0.10382 0.54884 -0.10416 0.56088 -0.1026 0.57268 C -0.09947 0.59676 -0.07378 0.59815 -0.06059 0.59977 C -0.04566 0.59815 -0.03072 0.59815 -0.01597 0.59514 C 0.00712 0.59028 0.01667 0.58217 0.03577 0.57361 C 0.029 0.56111 0.00139 0.5618 -0.00972 0.56041 C -0.04722 0.55115 -0.08697 0.54375 -0.11145 0.50092 C -0.11336 0.49375 -0.11319 0.49097 -0.11875 0.48935 C -0.12291 0.49375 -0.12552 0.49884 -0.12934 0.5037 C -0.1309 0.50532 -0.13472 0.50833 -0.13472 0.50833 C -0.1375 0.48865 -0.11805 0.46088 -0.11336 0.45092 C -0.08802 0.39676 -0.05659 0.37639 -0.00972 0.36551 C 0.00921 0.3662 0.03594 0.37569 0.05365 0.3618 C 0.05313 0.34143 0.05313 0.3206 0.05191 0.3 C 0.05122 0.28912 0.04671 0.27916 0.0448 0.26898 C 0.03733 0.22916 0.02848 0.19166 0.02587 0.15092 C 0.02535 0.12407 0.025 0.09722 0.02414 0.07037 C 0.02275 0.02268 0.02309 0.04028 0.02153 0.01203 C 0.02118 0.00625 0.02205 0.00046 0.02066 -0.00463 C 0.01945 -0.00834 0.01372 -0.01412 0.01059 -0.01667 C 0.00868 -0.01621 0.00643 -0.0169 0.00452 -0.01551 C 0.00382 -0.01505 0.00278 -0.00533 0.00191 -0.00347 C 0.00105 -0.00162 -0.00173 -0.0007 -0.00173 0.00231 C -0.00173 0.00347 -0.00052 0.00046 -8.33333E-7 3.33333E-6 Z " pathEditMode="relative" ptsTypes="fffffffffffffffffffffffffffffffffffffffffffffffffffffffffffffffffffffffffffffffffffffffffffffffffff">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1504</Words>
  <Application>Microsoft Office PowerPoint</Application>
  <PresentationFormat>On-screen Show (4:3)</PresentationFormat>
  <Paragraphs>160</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Culture of biosafety, biosecurity, and responsible conduct in the life sciences</vt:lpstr>
      <vt:lpstr>The World Health Organization (WHO) promotes “a culture of scientific integrity and excellence, distinguished by openness, honesty, accountability and responsibility. Such a culture is the best protection against the possibility of accidents and deliberate misuse, and the best guarantee of scientific progress and development”.        ____________________</vt:lpstr>
      <vt:lpstr>  Culture is…       ____________________</vt:lpstr>
      <vt:lpstr>Within the life sciences, the culture of biosafety, biosecurity, and responsible conduct...   (A) aims to prevent the loss, theft, misuse, and diversion of biological agents, related materials, technology or equipment, and the unintentional or intentional exposure to (or release of) biological agents;  (B) supports, complements or enhances operating procedures, rules, and practices as well as professional standards and ethics.                  ____________________</vt:lpstr>
      <vt:lpstr>In order to strengthen the culture of biosafety, biosecurity, and responsible conduct in my laboratory, I need to look at:  (A) Management systems; (B) Behavior of leadership and staff; (C) Biosafety- and biosecurity-related norms, beliefs, attitudes, and values; (D) Principles for guiding decisions and behaviors.                 ____________________</vt:lpstr>
      <vt:lpstr>In the context of organizational culture, laboratory management systems are the processes, procedures, and programs in the organization which make biosafety and biosecurity top priorities and have an important impact on the safety and security functions.                     ____________________</vt:lpstr>
      <vt:lpstr>Laboratory management systems include, among other features:  (A) Visible biosafety and biosecurity policies; (B) Clear roles and responsibilities; (C ) Performance measurements; (D) Work environment; (E ) Training and qualifications.               ____________________</vt:lpstr>
      <vt:lpstr>Which aspects of leadership behavior contribute to a strong culture of biosafety, biosecurity, and responsible conduct?   (A) Establishing performance expectations for biosafety, biosecurity, and responsible conduct to guide staff in carrying out their responsibilities; (B) Establishing clear and documented responsibility and authority of each biosafety/biosecurity position within the organization. (C) Involving staff members in the risk assessment and decision making processes and other activities that affect them  (D) Establishing processes and showing (by example and direction) that workers are expected to look for ways to learn and improve                 ____________________</vt:lpstr>
      <vt:lpstr>  Characteristics of personnel behavior one should assess in order to determine the strength of a laboratory culture of biosafety, biosecurity, and responsible conduct, include:  (A) Professional conduct (B) Personal accountability (C) Adherence to procedures (D) Teamwork and cooperation (E) Vigilance        ____________________</vt:lpstr>
      <vt:lpstr>What biosafety- and biosecurity-related norms, beliefs, attitudes, and values should one consider to strengthen the culture of biosafety, biosecurity, and responsible conduct?  (A) Awareness of biological risks and threats and management/mitigation strategies; (B) Awareness of dual use information of concern, its potential for harm and ensuring that it is responsibly used; (C ) Acknowledgment that scientists have a social responsibility to ensure that advances in the life sciences positively affect people of all nations while reducing the risks posed by their misuse.                               ____________________</vt:lpstr>
      <vt:lpstr>An effective culture of biosafety, biosecurity, and responsible conduct requires a set of principles that leaders should promote and apply consistently to guide policies, decision-making, management systems, and the behavior of researchers, technicians, and all other staff in a laboratory. Such principles include: motivation; leadership; commitment and responsibility; professionalism and competence; and learning and improvement through applying lessons learned.             ___________________</vt:lpstr>
      <vt:lpstr>The principles for guiding decisions and behaviors on biosafety and biosecurity include norms, values, and beliefs that apply to all life sciences professions worldwide.                           __________________</vt:lpstr>
      <vt:lpstr>The State Parties to the Biological Weapons Convention encouraged the promotion of a culture of responsibility amongst relevant national professionals and the voluntary development, adoption, and promulgation of codes of conduct.           ____________________</vt:lpstr>
      <vt:lpstr>Codes of conduct include norms, values, and beliefs that apply to all life sciences professions worldwide.   ____________________</vt:lpstr>
      <vt:lpstr>In general, codes of conduct are:   Developed for most professions; Increasing in number; Promulgated as guidelines; Used to train the current and future scientific community in best practices; Living documents and subject to change.  __________________</vt:lpstr>
      <vt:lpstr>Examples of codes of conduct include:  (A) DIY Bio Code of Ethics  (B) The International Association of Synthetic Biology (IASB) Code of Conduct for Best Practices in Gene Synthesis  (C ) International Union of Microbiological Societies (IUMS) Code of Ethics against Misuse of Scientific Knowledge, Research and Resources      ____________________</vt:lpstr>
      <vt:lpstr>Complacency is the worst enemy of biosafety and biosecurity and is nurtured by a lax organizational culture                 ____________________</vt:lpstr>
      <vt:lpstr>“Leadership does not provide resources for optimizing biosafety and biosecurity in my laboratory. These are low priority because we have not had an incident in a long time. We have a strong culture of biosafety and biosecurity!”  What is your response?      _______________________________</vt:lpstr>
      <vt:lpstr>An insider threat occurs only when an individual commits a dangerous act with malicious intent   ____________________</vt:lpstr>
      <vt:lpstr>Insider threats can be mitigated by:  - building a strong biosecurity culture,  - fighting complacency in reporting incidents and concerns, and by - holding periodic meetings with laboratory personnel to reinforce values and moral obligations, and to emphasize observations that should be reported.                   ____________________</vt:lpstr>
      <vt:lpstr>“My lab has state-of-the-art access security. Sometimes my colleagues and I piggyback into the lab”.   ____________________</vt:lpstr>
      <vt:lpstr>Any system in which humans are involved will, at some point, be disrupted by human error.             ____________________</vt:lpstr>
      <vt:lpstr>Since the risk is never zero, organizations distinguish themselves not by eliminating the possibility of human error, but by handling the inevitable mistakes well and by developing or sustaining an effective organizational culture.          ____________________</vt:lpstr>
      <vt:lpstr> Strengthening an organizational culture of biosafety, biosecurity, and responsible conduct in the life sciences is an intrinsic part of a laboratory quality management system.  Such culture includes: management systems (organization and leadership); leadership and personnel behavior; principles for guiding decisions and behavior; and beliefs and attitudes on biosafety, biosecurity and responsible conduct of research.                ____________________</vt:lpstr>
      <vt:lpstr>The oversight of dual use research of concern (i.e. policies, practices, and procedures to ensure that the dual use research of concern is identified and risk mitigation measures are implemented, where applicable) is an example of an area where the organizational culture is important.                       ____________________</vt:lpstr>
      <vt:lpstr>What element(s) of organizational culture are at fault in this situation?  ____________________</vt:lpstr>
      <vt:lpstr>Regulations or guidelines alone cannot ensure safe, secure, and responsible practices in the laboratory. Strengthening the culture of biosafety and biosecurity will help achieve a congruent set of behaviors, attitudes, and policies that enable a person or an organization to work in a safe and secure manner with biological agents and toxins, and have a process by which individuals and organizations respond appropriately and effectively to biological hazards.                       ____________________</vt:lpstr>
      <vt:lpstr> Bioethics training should promote responsible, safe, and secure research and diagnostic practices. It should provide tools and guidance to laboratory workers and institutions that facilitate open discussion and analysis of potential challenges and dilemmas associated with their work, including weighing potential risks and benefits, dual use concerns, and the possibility of accidents or misuse of life sciences materials, technology, and information.                                ____________________</vt:lpstr>
      <vt:lpstr>Is there a need for culture change in this laboratory?  _______________ </vt:lpstr>
      <vt:lpstr>“Sniffing bacterial cultures on agar plates is a useful practice. The SOP says not to do this but everyone in my lab does it anyway.                    Why shouldn’t I?”      ____________________</vt:lpstr>
      <vt:lpstr>“I spilled my viral stock on the floor but I cleaned it thoroughly. I see no need to report this to my supervisor”.    ____________________</vt:lpstr>
      <vt:lpstr>This quiz is partly based on IAEA guidance on nuclear safety and security culture. For feedback, email: dana.perkins@hhs.gov  ____________________</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quiz</dc:title>
  <dc:creator>Perkins, Dana (OS/ASPR/OPP)</dc:creator>
  <cp:lastModifiedBy>Dana Perkins</cp:lastModifiedBy>
  <cp:revision>137</cp:revision>
  <dcterms:created xsi:type="dcterms:W3CDTF">2010-08-28T00:47:28Z</dcterms:created>
  <dcterms:modified xsi:type="dcterms:W3CDTF">2017-10-24T16:54:43Z</dcterms:modified>
</cp:coreProperties>
</file>